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3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9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16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slideLayouts/slideLayout6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906000" cy="6858000" type="A4"/>
  <p:notesSz cx="9906000" cy="6858000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lt1"/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/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dk1"/>
      </a:tcTxStyle>
      <a:tcStyle>
        <a:tcBdr/>
        <a:fill>
          <a:solidFill>
            <a:schemeClr val="lt1"/>
          </a:solidFill>
        </a:fill>
      </a:tcStyle>
    </a:lastCol>
    <a:firstCol>
      <a:tcTxStyle b="on">
        <a:fontRef idx="minor">
          <a:prstClr val="black"/>
        </a:fontRef>
        <a:schemeClr val="dk1"/>
      </a:tcTxStyle>
      <a:tcStyle>
        <a:tcBdr/>
        <a:fill>
          <a:solidFill>
            <a:schemeClr val="lt1"/>
          </a:solidFill>
        </a:fill>
      </a:tcStyle>
    </a:firstCol>
    <a:lastRow>
      <a:tcTxStyle b="on">
        <a:fontRef idx="minor">
          <a:prstClr val="black"/>
        </a:fontRef>
        <a:schemeClr val="dk1"/>
      </a:tcTxStyle>
      <a:tcStyle>
        <a:tcBdr>
          <a:top>
            <a:ln>
              <a:noFill/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dk1"/>
      </a:tcTxStyle>
      <a:tcStyle>
        <a:tcBdr>
          <a:bottom>
            <a:ln>
              <a:noFill/>
            </a:ln>
          </a:bottom>
        </a:tcBdr>
        <a:fill>
          <a:solidFill>
            <a:schemeClr val="l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howGuides="1" snapToGrid="0">
      <p:cViewPr varScale="1">
        <p:scale>
          <a:sx n="113" d="100"/>
          <a:sy n="113" d="100"/>
        </p:scale>
        <p:origin x="1320" y="102"/>
      </p:cViewPr>
      <p:guideLst>
        <p:guide pos="172"/>
        <p:guide pos="119" orient="horz"/>
        <p:guide pos="4088" orient="horz"/>
        <p:guide pos="6068"/>
        <p:guide pos="398"/>
      </p:guideLst>
    </p:cSldViewPr>
  </p:slideViewPr>
  <p:gridSpacing cx="45000" cy="45000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presProps" Target="presProps.xml" /><Relationship Id="rId22" Type="http://schemas.openxmlformats.org/officeDocument/2006/relationships/tableStyles" Target="tableStyles.xml" /><Relationship Id="rId23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98B9730-1C3B-4276-9F2E-87508CFA3C9A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E2EA078-2861-4439-A4FE-484EDED2EEBF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98B9730-1C3B-4276-9F2E-87508CFA3C9A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E2EA078-2861-4439-A4FE-484EDED2EEBF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7088982" y="365125"/>
            <a:ext cx="2135981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681037" y="365125"/>
            <a:ext cx="6284119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98B9730-1C3B-4276-9F2E-87508CFA3C9A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E2EA078-2861-4439-A4FE-484EDED2EEBF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98B9730-1C3B-4276-9F2E-87508CFA3C9A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E2EA078-2861-4439-A4FE-484EDED2EEBF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98B9730-1C3B-4276-9F2E-87508CFA3C9A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E2EA078-2861-4439-A4FE-484EDED2EEBF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681037" y="1825625"/>
            <a:ext cx="421005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5014913" y="1825625"/>
            <a:ext cx="421005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98B9730-1C3B-4276-9F2E-87508CFA3C9A}" type="datetimeFigureOut">
              <a:rPr lang="ru-RU"/>
              <a:t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E2EA078-2861-4439-A4FE-484EDED2EEBF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82328" y="365127"/>
            <a:ext cx="8543925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82329" y="2505074"/>
            <a:ext cx="4190702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5014913" y="2505074"/>
            <a:ext cx="4211340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98B9730-1C3B-4276-9F2E-87508CFA3C9A}" type="datetimeFigureOut">
              <a:rPr lang="ru-RU"/>
              <a:t/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E2EA078-2861-4439-A4FE-484EDED2EEBF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98B9730-1C3B-4276-9F2E-87508CFA3C9A}" type="datetimeFigureOut">
              <a:rPr lang="ru-RU"/>
              <a:t/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E2EA078-2861-4439-A4FE-484EDED2EEBF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98B9730-1C3B-4276-9F2E-87508CFA3C9A}" type="datetimeFigureOut">
              <a:rPr lang="ru-RU"/>
              <a:t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E2EA078-2861-4439-A4FE-484EDED2EEBF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ChangeAspect="1" noGrp="1"/>
          </p:cNvSpPr>
          <p:nvPr>
            <p:ph type="pic" idx="1"/>
          </p:nvPr>
        </p:nvSpPr>
        <p:spPr bwMode="auto"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98B9730-1C3B-4276-9F2E-87508CFA3C9A}" type="datetimeFigureOut">
              <a:rPr lang="ru-RU"/>
              <a:t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E2EA078-2861-4439-A4FE-484EDED2EEBF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681037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1037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81037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98B9730-1C3B-4276-9F2E-87508CFA3C9A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E2EA078-2861-4439-A4FE-484EDED2EEBF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 bwMode="auto">
          <a:xfrm>
            <a:off x="1584961" y="2634479"/>
            <a:ext cx="6583680" cy="26863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1" rIns="121920" bIns="60961" numCol="1" spcCol="0" rtlCol="0" fromWordArt="0" anchor="ctr" anchorCtr="0" forceAA="0" compatLnSpc="1">
            <a:prstTxWarp prst="textNoShape"/>
            <a:noAutofit/>
          </a:bodyPr>
          <a:lstStyle/>
          <a:p>
            <a:pPr>
              <a:defRPr/>
            </a:pPr>
            <a:r>
              <a:rPr lang="ru-RU" sz="2800" b="1">
                <a:solidFill>
                  <a:schemeClr val="tx2">
                    <a:lumMod val="75000"/>
                  </a:schemeClr>
                </a:solidFill>
                <a:latin typeface="Arial"/>
                <a:ea typeface="Segoe UI Black"/>
                <a:cs typeface="Arial"/>
              </a:rPr>
              <a:t>Двоеглазова Анастасия Юрьевна</a:t>
            </a:r>
            <a:endParaRPr/>
          </a:p>
          <a:p>
            <a:pPr>
              <a:defRPr/>
            </a:pPr>
            <a:r>
              <a:rPr lang="ru-RU" sz="2400" b="1">
                <a:solidFill>
                  <a:schemeClr val="tx2">
                    <a:lumMod val="75000"/>
                  </a:schemeClr>
                </a:solidFill>
                <a:latin typeface="Arial"/>
                <a:ea typeface="Segoe UI Black"/>
                <a:cs typeface="Arial"/>
              </a:rPr>
              <a:t>Государственная поддержка товаропроизводителей АПК: 2024-2025.</a:t>
            </a:r>
            <a:endParaRPr/>
          </a:p>
          <a:p>
            <a:pPr>
              <a:defRPr/>
            </a:pPr>
            <a:r>
              <a:rPr lang="ru-RU" sz="2400" b="1">
                <a:solidFill>
                  <a:schemeClr val="tx2">
                    <a:lumMod val="75000"/>
                  </a:schemeClr>
                </a:solidFill>
                <a:latin typeface="Arial"/>
                <a:ea typeface="Segoe UI Black"/>
                <a:cs typeface="Arial"/>
              </a:rPr>
              <a:t>Оценка результатов использования мер господдержки на данных ведомственной отчётности Челябинской области</a:t>
            </a:r>
            <a:endParaRPr/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0" y="3444240"/>
            <a:ext cx="809897" cy="9144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8168641" y="3429000"/>
            <a:ext cx="1767429" cy="9144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TextBox 2"/>
          <p:cNvSpPr txBox="1"/>
          <p:nvPr/>
        </p:nvSpPr>
        <p:spPr bwMode="auto">
          <a:xfrm>
            <a:off x="214901" y="366335"/>
            <a:ext cx="15757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Южно-Уральский</a:t>
            </a:r>
            <a:endParaRPr/>
          </a:p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Государственный</a:t>
            </a:r>
            <a:endParaRPr/>
          </a:p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Аграрный Университет</a:t>
            </a:r>
            <a:endParaRPr/>
          </a:p>
        </p:txBody>
      </p:sp>
      <p:sp>
        <p:nvSpPr>
          <p:cNvPr id="4" name="TextBox 3"/>
          <p:cNvSpPr txBox="1"/>
          <p:nvPr/>
        </p:nvSpPr>
        <p:spPr bwMode="auto">
          <a:xfrm>
            <a:off x="3441427" y="402692"/>
            <a:ext cx="34481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400" b="1">
                <a:solidFill>
                  <a:schemeClr val="accent5">
                    <a:lumMod val="50000"/>
                  </a:schemeClr>
                </a:solidFill>
                <a:latin typeface="Arial"/>
                <a:cs typeface="Arial"/>
              </a:rPr>
              <a:t>Семинар 12.11.2024</a:t>
            </a:r>
            <a:endParaRPr/>
          </a:p>
        </p:txBody>
      </p:sp>
      <p:sp>
        <p:nvSpPr>
          <p:cNvPr id="9" name="TextBox 8"/>
          <p:cNvSpPr txBox="1"/>
          <p:nvPr/>
        </p:nvSpPr>
        <p:spPr bwMode="auto">
          <a:xfrm>
            <a:off x="6889613" y="402692"/>
            <a:ext cx="20798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400" b="1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г. Челябинск</a:t>
            </a:r>
            <a:br>
              <a:rPr lang="ru-RU" sz="140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</a:br>
            <a:endParaRPr lang="ru-RU" sz="1400">
              <a:solidFill>
                <a:schemeClr val="accent6">
                  <a:lumMod val="50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790700" y="297391"/>
            <a:ext cx="952500" cy="90646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 bwMode="auto">
          <a:xfrm>
            <a:off x="7451316" y="339650"/>
            <a:ext cx="2079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200">
                <a:latin typeface="Arial"/>
                <a:cs typeface="Arial"/>
              </a:rPr>
              <a:t>Перечень направлений для сверки</a:t>
            </a:r>
            <a:endParaRPr/>
          </a:p>
        </p:txBody>
      </p:sp>
      <p:sp>
        <p:nvSpPr>
          <p:cNvPr id="8" name="TextBox 7"/>
          <p:cNvSpPr txBox="1"/>
          <p:nvPr/>
        </p:nvSpPr>
        <p:spPr bwMode="auto">
          <a:xfrm>
            <a:off x="3004457" y="339650"/>
            <a:ext cx="34481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200" b="1">
                <a:solidFill>
                  <a:schemeClr val="accent5">
                    <a:lumMod val="50000"/>
                  </a:schemeClr>
                </a:solidFill>
                <a:latin typeface="Arial"/>
                <a:cs typeface="Arial"/>
              </a:rPr>
              <a:t>Объем средств господдержки, использованный на достижение результата</a:t>
            </a:r>
            <a:endParaRPr/>
          </a:p>
        </p:txBody>
      </p:sp>
      <p:cxnSp>
        <p:nvCxnSpPr>
          <p:cNvPr id="10" name="Прямая соединительная линия 9"/>
          <p:cNvCxnSpPr>
            <a:cxnSpLocks/>
          </p:cNvCxnSpPr>
          <p:nvPr/>
        </p:nvCxnSpPr>
        <p:spPr bwMode="auto">
          <a:xfrm>
            <a:off x="2795451" y="217640"/>
            <a:ext cx="0" cy="8276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cxnSpLocks/>
          </p:cNvCxnSpPr>
          <p:nvPr/>
        </p:nvCxnSpPr>
        <p:spPr bwMode="auto">
          <a:xfrm>
            <a:off x="7119256" y="217640"/>
            <a:ext cx="0" cy="8276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 bwMode="auto">
          <a:xfrm>
            <a:off x="199402" y="2884235"/>
            <a:ext cx="9273017" cy="7938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600">
                <a:solidFill>
                  <a:schemeClr val="tx1"/>
                </a:solidFill>
                <a:latin typeface="Arial"/>
                <a:cs typeface="Arial"/>
              </a:rPr>
              <a:t>объём выплат на конечный результат (показатель) соглашений должны соответствовать друг другу в 10-АПК и в отчете в Электронном бюджете</a:t>
            </a:r>
            <a:endParaRPr/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207624" y="2393713"/>
            <a:ext cx="3744685" cy="428688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600">
                <a:latin typeface="Arial"/>
                <a:cs typeface="Arial"/>
              </a:rPr>
              <a:t>10-АПК (сплошная сверка с УФК)</a:t>
            </a:r>
            <a:endParaRPr/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5278756" y="2372790"/>
            <a:ext cx="4201886" cy="428688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600">
                <a:latin typeface="Arial"/>
                <a:cs typeface="Arial"/>
              </a:rPr>
              <a:t>Отчёт в ЭБ</a:t>
            </a:r>
            <a:endParaRPr/>
          </a:p>
        </p:txBody>
      </p:sp>
      <p:sp>
        <p:nvSpPr>
          <p:cNvPr id="17" name="Равно 16"/>
          <p:cNvSpPr/>
          <p:nvPr/>
        </p:nvSpPr>
        <p:spPr bwMode="auto">
          <a:xfrm>
            <a:off x="4158333" y="2199108"/>
            <a:ext cx="914400" cy="914400"/>
          </a:xfrm>
          <a:prstGeom prst="mathEqual">
            <a:avLst>
              <a:gd name="adj1" fmla="val 23520"/>
              <a:gd name="adj2" fmla="val 11760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209167" y="1288072"/>
            <a:ext cx="9239633" cy="8777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1600" b="1">
                <a:solidFill>
                  <a:schemeClr val="tx1"/>
                </a:solidFill>
                <a:latin typeface="Arial"/>
                <a:cs typeface="Arial"/>
              </a:rPr>
              <a:t>Сверка выплат по основным направлениям* Госпрограммы АПК в разбивке по объемам выплат на конечные результаты (показатели) соглашений </a:t>
            </a:r>
            <a:endParaRPr/>
          </a:p>
        </p:txBody>
      </p:sp>
      <p:sp>
        <p:nvSpPr>
          <p:cNvPr id="3" name="TextBox 2"/>
          <p:cNvSpPr txBox="1"/>
          <p:nvPr/>
        </p:nvSpPr>
        <p:spPr bwMode="auto">
          <a:xfrm>
            <a:off x="9117875" y="6333684"/>
            <a:ext cx="539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20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4</a:t>
            </a:r>
            <a:endParaRPr/>
          </a:p>
        </p:txBody>
      </p:sp>
      <p:sp>
        <p:nvSpPr>
          <p:cNvPr id="4" name="TextBox 3"/>
          <p:cNvSpPr txBox="1"/>
          <p:nvPr/>
        </p:nvSpPr>
        <p:spPr bwMode="auto">
          <a:xfrm>
            <a:off x="199402" y="3800062"/>
            <a:ext cx="905829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ru-RU" sz="1400" b="1">
                <a:solidFill>
                  <a:srgbClr val="C00000"/>
                </a:solidFill>
                <a:latin typeface="Arial"/>
                <a:cs typeface="Arial"/>
              </a:rPr>
              <a:t>*</a:t>
            </a:r>
            <a:r>
              <a:rPr lang="ru-RU" sz="1600" b="1">
                <a:solidFill>
                  <a:srgbClr val="C00000"/>
                </a:solidFill>
                <a:latin typeface="Arial"/>
                <a:cs typeface="Arial"/>
              </a:rPr>
              <a:t>Условие выполняется в 2024 для следующих субсидий</a:t>
            </a:r>
            <a:r>
              <a:rPr lang="ru-RU" sz="1600">
                <a:latin typeface="Arial"/>
                <a:cs typeface="Arial"/>
              </a:rPr>
              <a:t>: </a:t>
            </a:r>
            <a:endParaRPr/>
          </a:p>
          <a:p>
            <a:pPr marL="285750" indent="-285750" algn="just">
              <a:buFont typeface="Wingdings"/>
              <a:buChar char="ü"/>
              <a:defRPr/>
            </a:pPr>
            <a:r>
              <a:rPr lang="ru-RU" sz="1600">
                <a:latin typeface="Arial"/>
                <a:cs typeface="Arial"/>
              </a:rPr>
              <a:t>на создание системы поддержки фермеров и развития сельской кооперации, </a:t>
            </a:r>
            <a:endParaRPr/>
          </a:p>
          <a:p>
            <a:pPr marL="285750" indent="-285750" algn="just">
              <a:buFont typeface="Wingdings"/>
              <a:buChar char="ü"/>
              <a:defRPr/>
            </a:pPr>
            <a:r>
              <a:rPr lang="ru-RU" sz="1600">
                <a:latin typeface="Arial"/>
                <a:cs typeface="Arial"/>
              </a:rPr>
              <a:t>Объединённая субсидия, </a:t>
            </a:r>
            <a:endParaRPr/>
          </a:p>
          <a:p>
            <a:pPr marL="285750" indent="-285750" algn="just">
              <a:buFont typeface="Wingdings"/>
              <a:buChar char="ü"/>
              <a:defRPr/>
            </a:pPr>
            <a:r>
              <a:rPr lang="ru-RU" sz="1600">
                <a:latin typeface="Arial"/>
                <a:cs typeface="Arial"/>
              </a:rPr>
              <a:t>на возмещение части затрат производителям зерновых культур,</a:t>
            </a:r>
            <a:endParaRPr/>
          </a:p>
          <a:p>
            <a:pPr marL="285750" indent="-285750" algn="just">
              <a:buFont typeface="Wingdings"/>
              <a:buChar char="ü"/>
              <a:defRPr/>
            </a:pPr>
            <a:r>
              <a:rPr lang="ru-RU" sz="1600">
                <a:latin typeface="Arial"/>
                <a:cs typeface="Arial"/>
              </a:rPr>
              <a:t>аккредитация ветеринарных лабораторий в национальной системе аккредитации,</a:t>
            </a:r>
            <a:endParaRPr/>
          </a:p>
          <a:p>
            <a:pPr marL="285750" indent="-285750" algn="just">
              <a:buFont typeface="Wingdings"/>
              <a:buChar char="ü"/>
              <a:defRPr/>
            </a:pPr>
            <a:r>
              <a:rPr lang="ru-RU" sz="1600">
                <a:latin typeface="Arial"/>
                <a:cs typeface="Arial"/>
              </a:rPr>
              <a:t>КАПЕКСы</a:t>
            </a:r>
            <a:r>
              <a:rPr lang="ru-RU" sz="1600">
                <a:latin typeface="Arial"/>
                <a:cs typeface="Arial"/>
              </a:rPr>
              <a:t> (сельское хозяйство и переработка),</a:t>
            </a:r>
            <a:endParaRPr/>
          </a:p>
          <a:p>
            <a:pPr marL="285750" indent="-285750" algn="just">
              <a:buFont typeface="Wingdings"/>
              <a:buChar char="ü"/>
              <a:defRPr/>
            </a:pPr>
            <a:r>
              <a:rPr lang="ru-RU" sz="1600">
                <a:latin typeface="Arial"/>
                <a:cs typeface="Arial"/>
              </a:rPr>
              <a:t>инвест.кредиты</a:t>
            </a:r>
            <a:r>
              <a:rPr lang="ru-RU" sz="1600">
                <a:latin typeface="Arial"/>
                <a:cs typeface="Arial"/>
              </a:rPr>
              <a:t>,</a:t>
            </a:r>
            <a:endParaRPr/>
          </a:p>
          <a:p>
            <a:pPr marL="285750" indent="-285750" algn="just">
              <a:buFont typeface="Wingdings"/>
              <a:buChar char="ü"/>
              <a:defRPr/>
            </a:pPr>
            <a:r>
              <a:rPr lang="ru-RU" sz="1600">
                <a:latin typeface="Arial"/>
                <a:cs typeface="Arial"/>
              </a:rPr>
              <a:t>стимулирование развития виноградарства и виноделия, </a:t>
            </a:r>
            <a:endParaRPr/>
          </a:p>
          <a:p>
            <a:pPr marL="285750" indent="-285750" algn="just">
              <a:buFont typeface="Wingdings"/>
              <a:buChar char="ü"/>
              <a:defRPr/>
            </a:pPr>
            <a:r>
              <a:rPr lang="ru-RU" sz="1600">
                <a:latin typeface="Arial"/>
                <a:cs typeface="Arial"/>
              </a:rPr>
              <a:t>стимулирование увеличения производства картофеля и овощей,</a:t>
            </a:r>
            <a:endParaRPr/>
          </a:p>
          <a:p>
            <a:pPr marL="285750" indent="-285750" algn="just">
              <a:buFont typeface="Wingdings"/>
              <a:buChar char="ü"/>
              <a:defRPr/>
            </a:pPr>
            <a:r>
              <a:rPr lang="ru-RU" sz="1600">
                <a:latin typeface="Arial"/>
                <a:cs typeface="Arial"/>
              </a:rPr>
              <a:t>сельский туризм.</a:t>
            </a:r>
            <a:endParaRPr/>
          </a:p>
        </p:txBody>
      </p:sp>
      <p:sp>
        <p:nvSpPr>
          <p:cNvPr id="9" name="TextBox 8"/>
          <p:cNvSpPr txBox="1"/>
          <p:nvPr/>
        </p:nvSpPr>
        <p:spPr bwMode="auto">
          <a:xfrm>
            <a:off x="214901" y="366335"/>
            <a:ext cx="1605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Южно-Уральский</a:t>
            </a:r>
            <a:endParaRPr/>
          </a:p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Государственный</a:t>
            </a:r>
            <a:endParaRPr/>
          </a:p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Аграрный Университет</a:t>
            </a:r>
            <a:endParaRPr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790700" y="297391"/>
            <a:ext cx="952500" cy="90646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 bwMode="auto">
          <a:xfrm>
            <a:off x="7451316" y="339650"/>
            <a:ext cx="2079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200">
                <a:latin typeface="Arial"/>
                <a:cs typeface="Arial"/>
              </a:rPr>
              <a:t>Пример сопоставления показателей</a:t>
            </a:r>
            <a:endParaRPr/>
          </a:p>
        </p:txBody>
      </p:sp>
      <p:sp>
        <p:nvSpPr>
          <p:cNvPr id="8" name="TextBox 7"/>
          <p:cNvSpPr txBox="1"/>
          <p:nvPr/>
        </p:nvSpPr>
        <p:spPr bwMode="auto">
          <a:xfrm>
            <a:off x="3495309" y="369455"/>
            <a:ext cx="3448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400" b="1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Сопоставление с ведомственной отчётностью</a:t>
            </a:r>
            <a:endParaRPr/>
          </a:p>
        </p:txBody>
      </p:sp>
      <p:cxnSp>
        <p:nvCxnSpPr>
          <p:cNvPr id="10" name="Прямая соединительная линия 9"/>
          <p:cNvCxnSpPr>
            <a:cxnSpLocks/>
          </p:cNvCxnSpPr>
          <p:nvPr/>
        </p:nvCxnSpPr>
        <p:spPr bwMode="auto">
          <a:xfrm>
            <a:off x="3358260" y="248180"/>
            <a:ext cx="0" cy="8276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cxnSpLocks/>
          </p:cNvCxnSpPr>
          <p:nvPr/>
        </p:nvCxnSpPr>
        <p:spPr bwMode="auto">
          <a:xfrm>
            <a:off x="7119256" y="217640"/>
            <a:ext cx="0" cy="8276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 bwMode="auto">
          <a:xfrm>
            <a:off x="9117875" y="6333684"/>
            <a:ext cx="539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20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9</a:t>
            </a:r>
            <a:endParaRPr/>
          </a:p>
        </p:txBody>
      </p:sp>
      <p:sp>
        <p:nvSpPr>
          <p:cNvPr id="4" name="TextBox 3"/>
          <p:cNvSpPr txBox="1"/>
          <p:nvPr/>
        </p:nvSpPr>
        <p:spPr bwMode="auto">
          <a:xfrm>
            <a:off x="207627" y="339650"/>
            <a:ext cx="1680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Южно-Уральский</a:t>
            </a:r>
            <a:endParaRPr/>
          </a:p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Государственный</a:t>
            </a:r>
            <a:endParaRPr/>
          </a:p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Аграрный Университет</a:t>
            </a:r>
            <a:endParaRPr/>
          </a:p>
        </p:txBody>
      </p:sp>
      <p:sp>
        <p:nvSpPr>
          <p:cNvPr id="24" name="Прямоугольник 23"/>
          <p:cNvSpPr/>
          <p:nvPr/>
        </p:nvSpPr>
        <p:spPr bwMode="auto">
          <a:xfrm>
            <a:off x="233134" y="1173975"/>
            <a:ext cx="9297982" cy="98727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>
                <a:latin typeface="Arial"/>
                <a:cs typeface="Arial"/>
              </a:rPr>
              <a:t>Как осуществляется проверка при приемке отчётности по господдержке</a:t>
            </a:r>
            <a:endParaRPr/>
          </a:p>
        </p:txBody>
      </p:sp>
      <p:sp>
        <p:nvSpPr>
          <p:cNvPr id="2" name="TextBox 1"/>
          <p:cNvSpPr txBox="1"/>
          <p:nvPr/>
        </p:nvSpPr>
        <p:spPr bwMode="auto">
          <a:xfrm>
            <a:off x="1726632" y="2801491"/>
            <a:ext cx="63109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 b="1">
                <a:latin typeface="Arial"/>
                <a:cs typeface="Arial"/>
              </a:rPr>
              <a:t>МЕРЫ  ПОДДЕРЖКИ по получателям (10-АПК)</a:t>
            </a:r>
            <a:endParaRPr/>
          </a:p>
        </p:txBody>
      </p:sp>
      <p:sp>
        <p:nvSpPr>
          <p:cNvPr id="3" name="Равнобедренный треугольник 2"/>
          <p:cNvSpPr/>
          <p:nvPr/>
        </p:nvSpPr>
        <p:spPr bwMode="auto">
          <a:xfrm rot="10800000">
            <a:off x="4586302" y="3733142"/>
            <a:ext cx="396734" cy="338829"/>
          </a:xfrm>
          <a:prstGeom prst="triangle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TextBox 5"/>
          <p:cNvSpPr txBox="1"/>
          <p:nvPr/>
        </p:nvSpPr>
        <p:spPr bwMode="auto">
          <a:xfrm>
            <a:off x="375956" y="4195370"/>
            <a:ext cx="9154088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ru-RU" sz="2400" b="1">
                <a:latin typeface="Arial"/>
                <a:cs typeface="Arial"/>
              </a:rPr>
              <a:t>Конечные результаты</a:t>
            </a:r>
            <a:endParaRPr/>
          </a:p>
          <a:p>
            <a:pPr algn="ctr">
              <a:defRPr/>
            </a:pPr>
            <a:r>
              <a:rPr lang="ru-RU" sz="2400" b="1">
                <a:latin typeface="Arial"/>
                <a:cs typeface="Arial"/>
              </a:rPr>
              <a:t>(ПРОИЗВОДСТВЕННЫЕ ФОРМЫ)</a:t>
            </a:r>
            <a:endParaRPr/>
          </a:p>
        </p:txBody>
      </p:sp>
      <p:sp>
        <p:nvSpPr>
          <p:cNvPr id="9" name="TextBox 8"/>
          <p:cNvSpPr txBox="1"/>
          <p:nvPr/>
        </p:nvSpPr>
        <p:spPr bwMode="auto">
          <a:xfrm>
            <a:off x="2450090" y="5611993"/>
            <a:ext cx="46691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 b="1">
                <a:latin typeface="Arial"/>
                <a:cs typeface="Arial"/>
              </a:rPr>
              <a:t>Сопоставление с показателями соглашений </a:t>
            </a:r>
            <a:endParaRPr/>
          </a:p>
        </p:txBody>
      </p:sp>
      <p:sp>
        <p:nvSpPr>
          <p:cNvPr id="14" name="Равнобедренный треугольник 13"/>
          <p:cNvSpPr/>
          <p:nvPr/>
        </p:nvSpPr>
        <p:spPr bwMode="auto">
          <a:xfrm rot="10800000">
            <a:off x="4556266" y="5218419"/>
            <a:ext cx="396734" cy="338829"/>
          </a:xfrm>
          <a:prstGeom prst="triangle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790700" y="297391"/>
            <a:ext cx="952500" cy="90646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 bwMode="auto">
          <a:xfrm>
            <a:off x="7451316" y="339650"/>
            <a:ext cx="2079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200">
                <a:latin typeface="Arial"/>
                <a:cs typeface="Arial"/>
              </a:rPr>
              <a:t>Пример сопоставления показателей</a:t>
            </a:r>
            <a:endParaRPr/>
          </a:p>
        </p:txBody>
      </p:sp>
      <p:sp>
        <p:nvSpPr>
          <p:cNvPr id="8" name="TextBox 7"/>
          <p:cNvSpPr txBox="1"/>
          <p:nvPr/>
        </p:nvSpPr>
        <p:spPr bwMode="auto">
          <a:xfrm>
            <a:off x="3495309" y="369455"/>
            <a:ext cx="3448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400" b="1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Сопоставление с ведомственной отчётностью</a:t>
            </a:r>
            <a:endParaRPr/>
          </a:p>
        </p:txBody>
      </p:sp>
      <p:cxnSp>
        <p:nvCxnSpPr>
          <p:cNvPr id="10" name="Прямая соединительная линия 9"/>
          <p:cNvCxnSpPr>
            <a:cxnSpLocks/>
          </p:cNvCxnSpPr>
          <p:nvPr/>
        </p:nvCxnSpPr>
        <p:spPr bwMode="auto">
          <a:xfrm>
            <a:off x="3358260" y="248180"/>
            <a:ext cx="0" cy="8276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cxnSpLocks/>
          </p:cNvCxnSpPr>
          <p:nvPr/>
        </p:nvCxnSpPr>
        <p:spPr bwMode="auto">
          <a:xfrm>
            <a:off x="7119256" y="217640"/>
            <a:ext cx="0" cy="8276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 bwMode="auto">
          <a:xfrm>
            <a:off x="138646" y="1223713"/>
            <a:ext cx="92491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600" b="1">
                <a:latin typeface="Arial"/>
                <a:cs typeface="Arial"/>
              </a:rPr>
              <a:t>Сопоставление объемов производства молока с показателями результата</a:t>
            </a:r>
            <a:endParaRPr/>
          </a:p>
          <a:p>
            <a:pPr>
              <a:defRPr/>
            </a:pPr>
            <a:r>
              <a:rPr lang="ru-RU" sz="1600" b="1">
                <a:latin typeface="Arial"/>
                <a:cs typeface="Arial"/>
              </a:rPr>
              <a:t>«Произведено молока, тыс. тонн» в ведомственной отчётности и в Электронном бюджете</a:t>
            </a:r>
            <a:endParaRPr/>
          </a:p>
        </p:txBody>
      </p:sp>
      <p:graphicFrame>
        <p:nvGraphicFramePr>
          <p:cNvPr id="3" name="Таблица 2"/>
          <p:cNvGraphicFramePr>
            <a:graphicFrameLocks xmlns:a="http://schemas.openxmlformats.org/drawingml/2006/main" noGrp="1"/>
          </p:cNvGraphicFramePr>
          <p:nvPr/>
        </p:nvGraphicFramePr>
        <p:xfrm>
          <a:off x="207626" y="2015189"/>
          <a:ext cx="9278256" cy="2062480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{5C22544A-7EE6-4342-B048-85BDC9FD1C3A}</a:tableStyleId>
              </a:tblPr>
              <a:tblGrid>
                <a:gridCol w="3092752"/>
                <a:gridCol w="2937209"/>
                <a:gridCol w="3248295"/>
              </a:tblGrid>
              <a:tr h="370840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60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Получатели</a:t>
                      </a:r>
                      <a:endParaRPr/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60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Отчёт в ЭБ (факт), </a:t>
                      </a:r>
                      <a:r>
                        <a:rPr lang="ru-RU" sz="160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тыс.тонн</a:t>
                      </a:r>
                      <a:endParaRPr lang="ru-RU" sz="160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60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Отчёты 13-АПК, 1-КФХ, 1-ИП, </a:t>
                      </a:r>
                      <a:r>
                        <a:rPr lang="ru-RU" sz="160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тыс.тонн</a:t>
                      </a:r>
                      <a:endParaRPr lang="ru-RU" sz="160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КФХ Иванов И.И.</a:t>
                      </a:r>
                      <a:endParaRPr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lang="ru-RU" sz="16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0,0023</a:t>
                      </a:r>
                      <a:endParaRPr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…………………….</a:t>
                      </a:r>
                      <a:endParaRPr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lang="ru-RU" sz="16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…….</a:t>
                      </a:r>
                      <a:endParaRPr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ООО «Рассвет»</a:t>
                      </a:r>
                      <a:endParaRPr/>
                    </a:p>
                  </a:txBody>
                  <a:tcPr anchor="ctr">
                    <a:lnB w="12700" algn="ctr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endParaRPr lang="ru-RU" sz="16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B w="12700" algn="ctr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6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5,1</a:t>
                      </a:r>
                      <a:endParaRPr/>
                    </a:p>
                  </a:txBody>
                  <a:tcPr anchor="ctr">
                    <a:lnB w="12700" algn="ctr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Итого на регион:</a:t>
                      </a:r>
                      <a:endParaRPr/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158,5 </a:t>
                      </a:r>
                      <a:r>
                        <a:rPr lang="ru-RU" sz="1600" b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тыс.тонн</a:t>
                      </a:r>
                      <a:endParaRPr lang="ru-RU" sz="1600" b="1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60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155,5 </a:t>
                      </a:r>
                      <a:r>
                        <a:rPr lang="ru-RU" sz="160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тыс.тонн</a:t>
                      </a:r>
                      <a:endParaRPr lang="ru-RU" sz="1600" b="1">
                        <a:solidFill>
                          <a:srgbClr val="C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>
            <a:cxnSpLocks/>
          </p:cNvCxnSpPr>
          <p:nvPr/>
        </p:nvCxnSpPr>
        <p:spPr bwMode="auto">
          <a:xfrm>
            <a:off x="3282113" y="4266750"/>
            <a:ext cx="0" cy="18158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 bwMode="auto">
          <a:xfrm>
            <a:off x="3320187" y="4386347"/>
            <a:ext cx="30690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600" b="1">
                <a:latin typeface="Arial"/>
                <a:cs typeface="Arial"/>
              </a:rPr>
              <a:t>Проблема 1</a:t>
            </a:r>
            <a:r>
              <a:rPr lang="ru-RU" sz="1600">
                <a:latin typeface="Arial"/>
                <a:cs typeface="Arial"/>
              </a:rPr>
              <a:t>: данные отчётов получателей региона </a:t>
            </a:r>
            <a:endParaRPr/>
          </a:p>
          <a:p>
            <a:pPr>
              <a:defRPr/>
            </a:pPr>
            <a:r>
              <a:rPr lang="ru-RU" sz="1600">
                <a:latin typeface="Arial"/>
                <a:cs typeface="Arial"/>
              </a:rPr>
              <a:t>в ЭБ завышены.</a:t>
            </a:r>
            <a:endParaRPr/>
          </a:p>
          <a:p>
            <a:pPr>
              <a:defRPr/>
            </a:pPr>
            <a:r>
              <a:rPr lang="ru-RU" sz="1600">
                <a:latin typeface="Arial"/>
                <a:cs typeface="Arial"/>
              </a:rPr>
              <a:t>Сверка с ФГИС «Меркурий» покажет отклонение на конкретных получателей</a:t>
            </a:r>
            <a:endParaRPr/>
          </a:p>
        </p:txBody>
      </p:sp>
      <p:cxnSp>
        <p:nvCxnSpPr>
          <p:cNvPr id="16" name="Прямая соединительная линия 15"/>
          <p:cNvCxnSpPr>
            <a:cxnSpLocks/>
          </p:cNvCxnSpPr>
          <p:nvPr/>
        </p:nvCxnSpPr>
        <p:spPr bwMode="auto">
          <a:xfrm>
            <a:off x="6209936" y="4303299"/>
            <a:ext cx="0" cy="17793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 bwMode="auto">
          <a:xfrm>
            <a:off x="6318794" y="4389860"/>
            <a:ext cx="30690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600" b="1">
                <a:latin typeface="Arial"/>
                <a:cs typeface="Arial"/>
              </a:rPr>
              <a:t>Проблема 2:</a:t>
            </a:r>
            <a:r>
              <a:rPr lang="ru-RU" sz="1600">
                <a:latin typeface="Arial"/>
                <a:cs typeface="Arial"/>
              </a:rPr>
              <a:t> данные ведомственной отчётности получателей региона содержат некорректные значения выхода молока</a:t>
            </a:r>
            <a:endParaRPr/>
          </a:p>
        </p:txBody>
      </p:sp>
      <p:sp>
        <p:nvSpPr>
          <p:cNvPr id="2" name="TextBox 1"/>
          <p:cNvSpPr txBox="1"/>
          <p:nvPr/>
        </p:nvSpPr>
        <p:spPr bwMode="auto">
          <a:xfrm>
            <a:off x="138646" y="4420846"/>
            <a:ext cx="3069046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600">
                <a:latin typeface="Arial"/>
                <a:cs typeface="Arial"/>
              </a:rPr>
              <a:t>В приведенном примере – производство молока по получателям поддержки в отчётности МЕНЬШЕ показателя в Электронном бюджете</a:t>
            </a:r>
            <a:endParaRPr/>
          </a:p>
        </p:txBody>
      </p:sp>
      <p:sp>
        <p:nvSpPr>
          <p:cNvPr id="12" name="TextBox 11"/>
          <p:cNvSpPr txBox="1"/>
          <p:nvPr/>
        </p:nvSpPr>
        <p:spPr bwMode="auto">
          <a:xfrm>
            <a:off x="9117875" y="6333684"/>
            <a:ext cx="539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20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9</a:t>
            </a:r>
            <a:endParaRPr/>
          </a:p>
        </p:txBody>
      </p:sp>
      <p:sp>
        <p:nvSpPr>
          <p:cNvPr id="4" name="TextBox 3"/>
          <p:cNvSpPr txBox="1"/>
          <p:nvPr/>
        </p:nvSpPr>
        <p:spPr bwMode="auto">
          <a:xfrm>
            <a:off x="207626" y="339650"/>
            <a:ext cx="1553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Южно-Уральский</a:t>
            </a:r>
            <a:endParaRPr/>
          </a:p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Государственный</a:t>
            </a:r>
            <a:endParaRPr/>
          </a:p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Аграрный Университет</a:t>
            </a:r>
            <a:endParaRPr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790700" y="297391"/>
            <a:ext cx="952500" cy="90646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 bwMode="auto">
          <a:xfrm>
            <a:off x="7451316" y="339650"/>
            <a:ext cx="20798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200">
                <a:latin typeface="Arial"/>
                <a:cs typeface="Arial"/>
              </a:rPr>
              <a:t>Допформы</a:t>
            </a:r>
            <a:endParaRPr lang="ru-RU" sz="1200"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3004457" y="339650"/>
            <a:ext cx="3448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400" b="1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Практика консолидации показателей в разных субъектах</a:t>
            </a:r>
            <a:endParaRPr/>
          </a:p>
        </p:txBody>
      </p:sp>
      <p:cxnSp>
        <p:nvCxnSpPr>
          <p:cNvPr id="10" name="Прямая соединительная линия 9"/>
          <p:cNvCxnSpPr>
            <a:cxnSpLocks/>
          </p:cNvCxnSpPr>
          <p:nvPr/>
        </p:nvCxnSpPr>
        <p:spPr bwMode="auto">
          <a:xfrm>
            <a:off x="2795451" y="217640"/>
            <a:ext cx="0" cy="8276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cxnSpLocks/>
          </p:cNvCxnSpPr>
          <p:nvPr/>
        </p:nvCxnSpPr>
        <p:spPr bwMode="auto">
          <a:xfrm>
            <a:off x="7119256" y="217640"/>
            <a:ext cx="0" cy="8276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 bwMode="auto">
          <a:xfrm>
            <a:off x="216319" y="1422008"/>
            <a:ext cx="9162811" cy="82769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>
                <a:latin typeface="Arial"/>
                <a:cs typeface="Arial"/>
              </a:rPr>
              <a:t>С отчётности за 2023 год по тем получателям, которые ведут бизнес на территории более чем 1 субъекта РФ, введена возможность заполнения </a:t>
            </a:r>
            <a:r>
              <a:rPr lang="ru-RU">
                <a:latin typeface="Arial"/>
                <a:cs typeface="Arial"/>
              </a:rPr>
              <a:t>допформ</a:t>
            </a:r>
            <a:endParaRPr lang="ru-RU">
              <a:latin typeface="Arial"/>
              <a:cs typeface="Arial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4239578" y="2338993"/>
            <a:ext cx="5139552" cy="28096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endParaRPr lang="ru-RU" sz="160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ru-RU" sz="1600">
                <a:solidFill>
                  <a:schemeClr val="tx1"/>
                </a:solidFill>
                <a:latin typeface="Arial"/>
                <a:cs typeface="Arial"/>
              </a:rPr>
              <a:t>Что решает введение </a:t>
            </a:r>
            <a:r>
              <a:rPr lang="ru-RU" sz="1600">
                <a:solidFill>
                  <a:schemeClr val="tx1"/>
                </a:solidFill>
                <a:latin typeface="Arial"/>
                <a:cs typeface="Arial"/>
              </a:rPr>
              <a:t>допформ</a:t>
            </a:r>
            <a:r>
              <a:rPr lang="ru-RU" sz="1600">
                <a:solidFill>
                  <a:schemeClr val="tx1"/>
                </a:solidFill>
                <a:latin typeface="Arial"/>
                <a:cs typeface="Arial"/>
              </a:rPr>
              <a:t>:</a:t>
            </a:r>
            <a:br>
              <a:rPr lang="ru-RU" sz="1600">
                <a:solidFill>
                  <a:schemeClr val="tx1"/>
                </a:solidFill>
                <a:latin typeface="Arial"/>
                <a:cs typeface="Arial"/>
              </a:rPr>
            </a:br>
            <a:endParaRPr lang="ru-RU" sz="1600">
              <a:solidFill>
                <a:schemeClr val="tx1"/>
              </a:solidFill>
              <a:latin typeface="Arial"/>
              <a:cs typeface="Arial"/>
            </a:endParaRPr>
          </a:p>
          <a:p>
            <a:pPr marL="342900" indent="-342900">
              <a:buAutoNum type="arabicPeriod"/>
              <a:defRPr/>
            </a:pPr>
            <a:r>
              <a:rPr lang="ru-RU" sz="1600">
                <a:solidFill>
                  <a:schemeClr val="tx1"/>
                </a:solidFill>
                <a:latin typeface="Arial"/>
                <a:cs typeface="Arial"/>
              </a:rPr>
              <a:t>появляется возможность включить обособленные подразделения в выполнение показателей конкретного региона;</a:t>
            </a:r>
            <a:endParaRPr/>
          </a:p>
          <a:p>
            <a:pPr marL="342900" indent="-342900">
              <a:buAutoNum type="arabicPeriod"/>
              <a:defRPr/>
            </a:pPr>
            <a:r>
              <a:rPr lang="ru-RU" sz="1600">
                <a:solidFill>
                  <a:schemeClr val="tx1"/>
                </a:solidFill>
                <a:latin typeface="Arial"/>
                <a:cs typeface="Arial"/>
              </a:rPr>
              <a:t>появляются данные об уровне затрат на выполнение показателей одной компании в разных регионах (в том числе, возможность оценки повторного субсидирования затрат)</a:t>
            </a:r>
            <a:endParaRPr/>
          </a:p>
          <a:p>
            <a:pPr marL="342900" indent="-342900">
              <a:buAutoNum type="arabicPeriod"/>
              <a:defRPr/>
            </a:pPr>
            <a:endParaRPr lang="ru-RU" sz="160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 bwMode="auto">
          <a:xfrm>
            <a:off x="9111547" y="6379850"/>
            <a:ext cx="539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20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15</a:t>
            </a:r>
            <a:endParaRPr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216319" y="2338994"/>
            <a:ext cx="3714204" cy="28096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1600" b="1">
                <a:solidFill>
                  <a:schemeClr val="tx1"/>
                </a:solidFill>
                <a:latin typeface="Arial"/>
                <a:cs typeface="Arial"/>
              </a:rPr>
              <a:t>Допформы</a:t>
            </a:r>
            <a:r>
              <a:rPr lang="ru-RU" sz="1600">
                <a:solidFill>
                  <a:schemeClr val="tx1"/>
                </a:solidFill>
                <a:latin typeface="Arial"/>
                <a:cs typeface="Arial"/>
              </a:rPr>
              <a:t> – ограниченный производственными формами</a:t>
            </a:r>
            <a:br>
              <a:rPr lang="ru-RU" sz="160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ru-RU" sz="1600">
                <a:solidFill>
                  <a:schemeClr val="tx1"/>
                </a:solidFill>
                <a:latin typeface="Arial"/>
                <a:cs typeface="Arial"/>
              </a:rPr>
              <a:t>(9-АПК,13-АПК,14-АПК) комплект отчётности, который предоставляется ТОЛЬКО в ситуации сдачи неполного комплекта получателем, ведущим деятельность в разных регионах</a:t>
            </a:r>
            <a:endParaRPr/>
          </a:p>
          <a:p>
            <a:pPr>
              <a:defRPr/>
            </a:pPr>
            <a:endParaRPr lang="ru-RU" sz="160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207626" y="339650"/>
            <a:ext cx="1921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Южно-Уральский</a:t>
            </a:r>
            <a:endParaRPr/>
          </a:p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Государственный</a:t>
            </a:r>
            <a:endParaRPr/>
          </a:p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Аграрный Университет</a:t>
            </a:r>
            <a:endParaRPr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790700" y="297391"/>
            <a:ext cx="952500" cy="90646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 bwMode="auto">
          <a:xfrm>
            <a:off x="7451316" y="339650"/>
            <a:ext cx="20798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400" b="1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Вопросы, требующие решения</a:t>
            </a:r>
            <a:endParaRPr/>
          </a:p>
        </p:txBody>
      </p:sp>
      <p:sp>
        <p:nvSpPr>
          <p:cNvPr id="8" name="TextBox 7"/>
          <p:cNvSpPr txBox="1"/>
          <p:nvPr/>
        </p:nvSpPr>
        <p:spPr bwMode="auto">
          <a:xfrm>
            <a:off x="3004457" y="339650"/>
            <a:ext cx="3448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400" b="1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Сопоставление с ведомственной отчётностью</a:t>
            </a:r>
            <a:endParaRPr/>
          </a:p>
        </p:txBody>
      </p:sp>
      <p:cxnSp>
        <p:nvCxnSpPr>
          <p:cNvPr id="10" name="Прямая соединительная линия 9"/>
          <p:cNvCxnSpPr>
            <a:cxnSpLocks/>
          </p:cNvCxnSpPr>
          <p:nvPr/>
        </p:nvCxnSpPr>
        <p:spPr bwMode="auto">
          <a:xfrm>
            <a:off x="2795451" y="217640"/>
            <a:ext cx="0" cy="8276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cxnSpLocks/>
          </p:cNvCxnSpPr>
          <p:nvPr/>
        </p:nvCxnSpPr>
        <p:spPr bwMode="auto">
          <a:xfrm>
            <a:off x="7119256" y="217640"/>
            <a:ext cx="0" cy="8276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 bwMode="auto">
          <a:xfrm>
            <a:off x="207626" y="1195340"/>
            <a:ext cx="9054422" cy="98727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>
                <a:latin typeface="Arial"/>
                <a:cs typeface="Arial"/>
              </a:rPr>
              <a:t>Если получатель ведёт деятельность и получает субсидии в разных субъектах, то у него есть возможность по региону неполного комплекта сдать </a:t>
            </a:r>
            <a:r>
              <a:rPr lang="ru-RU">
                <a:latin typeface="Arial"/>
                <a:cs typeface="Arial"/>
              </a:rPr>
              <a:t>допформы</a:t>
            </a:r>
            <a:endParaRPr lang="ru-RU"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207626" y="2182619"/>
            <a:ext cx="9066998" cy="403187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600" b="1">
                <a:latin typeface="Arial"/>
                <a:cs typeface="Arial"/>
              </a:rPr>
              <a:t>Остаётся на 2024 год:</a:t>
            </a:r>
            <a:endParaRPr/>
          </a:p>
          <a:p>
            <a:pPr marL="285750" indent="-285750">
              <a:buFont typeface="Wingdings"/>
              <a:buChar char="ü"/>
              <a:defRPr/>
            </a:pPr>
            <a:r>
              <a:rPr lang="ru-RU" sz="1600">
                <a:latin typeface="Arial"/>
                <a:cs typeface="Arial"/>
              </a:rPr>
              <a:t>допформы</a:t>
            </a:r>
            <a:r>
              <a:rPr lang="ru-RU" sz="1600">
                <a:latin typeface="Arial"/>
                <a:cs typeface="Arial"/>
              </a:rPr>
              <a:t> остаются в составе отчётности </a:t>
            </a:r>
            <a:r>
              <a:rPr lang="ru-RU" sz="1600">
                <a:solidFill>
                  <a:srgbClr val="C00000"/>
                </a:solidFill>
                <a:latin typeface="Arial"/>
                <a:cs typeface="Arial"/>
              </a:rPr>
              <a:t>для неполного комплекта с причиной: сдача отчётности в другой регион</a:t>
            </a:r>
            <a:r>
              <a:rPr lang="ru-RU" sz="1600">
                <a:latin typeface="Arial"/>
                <a:cs typeface="Arial"/>
              </a:rPr>
              <a:t>;</a:t>
            </a:r>
            <a:endParaRPr/>
          </a:p>
          <a:p>
            <a:pPr marL="285750" indent="-285750">
              <a:buFont typeface="Wingdings"/>
              <a:buChar char="ü"/>
              <a:defRPr/>
            </a:pPr>
            <a:r>
              <a:rPr lang="ru-RU" sz="1600">
                <a:latin typeface="Arial"/>
                <a:cs typeface="Arial"/>
              </a:rPr>
              <a:t>если получатель является организацией, зарегистрированной в </a:t>
            </a:r>
            <a:r>
              <a:rPr lang="ru-RU" sz="1600">
                <a:latin typeface="Arial"/>
                <a:cs typeface="Arial"/>
              </a:rPr>
              <a:t>г.Москве</a:t>
            </a:r>
            <a:r>
              <a:rPr lang="ru-RU" sz="1600">
                <a:latin typeface="Arial"/>
                <a:cs typeface="Arial"/>
              </a:rPr>
              <a:t>, то сдача отчётности в Минсельхоз РФ технически возможна </a:t>
            </a:r>
            <a:r>
              <a:rPr lang="ru-RU" sz="1600">
                <a:solidFill>
                  <a:srgbClr val="C00000"/>
                </a:solidFill>
                <a:latin typeface="Arial"/>
                <a:cs typeface="Arial"/>
              </a:rPr>
              <a:t>(искажать данные региона, включая в отчётность региона консолидированную отчётность крупнейших получателей не рекомендуется).</a:t>
            </a:r>
            <a:endParaRPr/>
          </a:p>
          <a:p>
            <a:pPr marL="285750" indent="-285750">
              <a:buFont typeface="Wingdings"/>
              <a:buChar char="ü"/>
              <a:defRPr/>
            </a:pPr>
            <a:endParaRPr lang="ru-RU" sz="1600">
              <a:latin typeface="Arial"/>
              <a:cs typeface="Arial"/>
            </a:endParaRPr>
          </a:p>
          <a:p>
            <a:pPr>
              <a:defRPr/>
            </a:pPr>
            <a:r>
              <a:rPr lang="ru-RU" sz="1600" b="1">
                <a:latin typeface="Arial"/>
                <a:cs typeface="Arial"/>
              </a:rPr>
              <a:t>Что меняется по сравнению с 2023:</a:t>
            </a:r>
            <a:endParaRPr/>
          </a:p>
          <a:p>
            <a:pPr marL="285750" indent="-285750">
              <a:buFont typeface="Wingdings"/>
              <a:buChar char="ü"/>
              <a:defRPr/>
            </a:pPr>
            <a:r>
              <a:rPr lang="ru-RU" sz="1600">
                <a:latin typeface="Arial"/>
                <a:cs typeface="Arial"/>
              </a:rPr>
              <a:t>в методические материалы, разъясняющие вопросы сдачи отчетности к приказу добавляются уточнения по порядку сдачи </a:t>
            </a:r>
            <a:r>
              <a:rPr lang="ru-RU" sz="1600">
                <a:latin typeface="Arial"/>
                <a:cs typeface="Arial"/>
              </a:rPr>
              <a:t>допформ</a:t>
            </a:r>
            <a:r>
              <a:rPr lang="ru-RU" sz="1600">
                <a:latin typeface="Arial"/>
                <a:cs typeface="Arial"/>
              </a:rPr>
              <a:t> и их комплектности для видов деятельности «сельское хозяйство», «пищевая и перерабатывающая промышленность»;</a:t>
            </a:r>
            <a:endParaRPr/>
          </a:p>
          <a:p>
            <a:pPr marL="285750" indent="-285750">
              <a:buFont typeface="Wingdings"/>
              <a:buChar char="ü"/>
              <a:defRPr/>
            </a:pPr>
            <a:r>
              <a:rPr lang="ru-RU" sz="1600">
                <a:latin typeface="Arial"/>
                <a:cs typeface="Arial"/>
              </a:rPr>
              <a:t>комплект </a:t>
            </a:r>
            <a:r>
              <a:rPr lang="ru-RU" sz="1600">
                <a:latin typeface="Arial"/>
                <a:cs typeface="Arial"/>
              </a:rPr>
              <a:t>допформ</a:t>
            </a:r>
            <a:r>
              <a:rPr lang="ru-RU" sz="1600">
                <a:latin typeface="Arial"/>
                <a:cs typeface="Arial"/>
              </a:rPr>
              <a:t> по виду деятельности «сельское хозяйство» помимо форм 9-АПКн, 13-АПКн, 14-АПКн, будет дополнен формами – 15-АПКн, 16-АПКн; для вида деятельности «пищевая и перерабатывающая промышленность» вводится возможность сдачи </a:t>
            </a:r>
            <a:r>
              <a:rPr lang="ru-RU" sz="1600">
                <a:latin typeface="Arial"/>
                <a:cs typeface="Arial"/>
              </a:rPr>
              <a:t>допформы</a:t>
            </a:r>
            <a:r>
              <a:rPr lang="ru-RU" sz="1600">
                <a:latin typeface="Arial"/>
                <a:cs typeface="Arial"/>
              </a:rPr>
              <a:t> 14-АПКн.</a:t>
            </a:r>
            <a:endParaRPr/>
          </a:p>
        </p:txBody>
      </p:sp>
      <p:sp>
        <p:nvSpPr>
          <p:cNvPr id="15" name="TextBox 14"/>
          <p:cNvSpPr txBox="1"/>
          <p:nvPr/>
        </p:nvSpPr>
        <p:spPr bwMode="auto">
          <a:xfrm>
            <a:off x="9111547" y="6379850"/>
            <a:ext cx="539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20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19</a:t>
            </a:r>
            <a:endParaRPr/>
          </a:p>
        </p:txBody>
      </p:sp>
      <p:sp>
        <p:nvSpPr>
          <p:cNvPr id="2" name="TextBox 1"/>
          <p:cNvSpPr txBox="1"/>
          <p:nvPr/>
        </p:nvSpPr>
        <p:spPr bwMode="auto">
          <a:xfrm>
            <a:off x="207626" y="339650"/>
            <a:ext cx="16550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Южно-Уральский</a:t>
            </a:r>
            <a:endParaRPr/>
          </a:p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Государственный</a:t>
            </a:r>
            <a:endParaRPr/>
          </a:p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Аграрный Университет</a:t>
            </a:r>
            <a:endParaRPr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790700" y="297391"/>
            <a:ext cx="952500" cy="90646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 bwMode="auto">
          <a:xfrm>
            <a:off x="7451316" y="339650"/>
            <a:ext cx="20798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200">
                <a:latin typeface="Arial"/>
                <a:cs typeface="Arial"/>
              </a:rPr>
              <a:t>Причины изменений</a:t>
            </a:r>
            <a:endParaRPr/>
          </a:p>
        </p:txBody>
      </p:sp>
      <p:sp>
        <p:nvSpPr>
          <p:cNvPr id="8" name="TextBox 7"/>
          <p:cNvSpPr txBox="1"/>
          <p:nvPr/>
        </p:nvSpPr>
        <p:spPr bwMode="auto">
          <a:xfrm>
            <a:off x="3004457" y="339650"/>
            <a:ext cx="34481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600" b="1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Изменения в мерах поддержки -  2025</a:t>
            </a:r>
            <a:endParaRPr/>
          </a:p>
        </p:txBody>
      </p:sp>
      <p:cxnSp>
        <p:nvCxnSpPr>
          <p:cNvPr id="10" name="Прямая соединительная линия 9"/>
          <p:cNvCxnSpPr>
            <a:cxnSpLocks/>
          </p:cNvCxnSpPr>
          <p:nvPr/>
        </p:nvCxnSpPr>
        <p:spPr bwMode="auto">
          <a:xfrm>
            <a:off x="2795451" y="217640"/>
            <a:ext cx="0" cy="8276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cxnSpLocks/>
          </p:cNvCxnSpPr>
          <p:nvPr/>
        </p:nvCxnSpPr>
        <p:spPr bwMode="auto">
          <a:xfrm>
            <a:off x="7119256" y="217640"/>
            <a:ext cx="0" cy="8276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 bwMode="auto">
          <a:xfrm>
            <a:off x="207626" y="1284952"/>
            <a:ext cx="9314800" cy="70568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>
                <a:latin typeface="Arial"/>
                <a:cs typeface="Arial"/>
              </a:rPr>
              <a:t>Факторы, которые определяют перечень мер поддержки на очередной год:</a:t>
            </a:r>
            <a:endParaRPr/>
          </a:p>
        </p:txBody>
      </p:sp>
      <p:sp>
        <p:nvSpPr>
          <p:cNvPr id="3" name="TextBox 2"/>
          <p:cNvSpPr txBox="1"/>
          <p:nvPr/>
        </p:nvSpPr>
        <p:spPr bwMode="auto">
          <a:xfrm>
            <a:off x="9117875" y="6333684"/>
            <a:ext cx="539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20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3</a:t>
            </a:r>
            <a:endParaRPr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148207" y="3077126"/>
            <a:ext cx="9239633" cy="16534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endParaRPr lang="ru-RU" sz="180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07000"/>
              </a:lnSpc>
              <a:buFont typeface="Wingdings"/>
              <a:buChar char=""/>
              <a:defRPr/>
            </a:pPr>
            <a:r>
              <a:rPr lang="ru-RU" sz="1800">
                <a:latin typeface="Arial"/>
                <a:ea typeface="Calibri"/>
                <a:cs typeface="Times New Roman"/>
              </a:rPr>
              <a:t>зависит от текущей ситуации в той или иной подотрасли;</a:t>
            </a:r>
            <a:endParaRPr lang="ru-RU" sz="180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07000"/>
              </a:lnSpc>
              <a:buFont typeface="Wingdings"/>
              <a:buChar char=""/>
              <a:defRPr/>
            </a:pPr>
            <a:r>
              <a:rPr lang="ru-RU" sz="2000">
                <a:solidFill>
                  <a:schemeClr val="tx1"/>
                </a:solidFill>
                <a:latin typeface="Arial"/>
                <a:ea typeface="Calibri"/>
                <a:cs typeface="Arial"/>
              </a:rPr>
              <a:t>объем производства в АПК </a:t>
            </a:r>
            <a:r>
              <a:rPr lang="ru-RU" sz="2000">
                <a:solidFill>
                  <a:schemeClr val="tx1"/>
                </a:solidFill>
                <a:latin typeface="Arial"/>
                <a:ea typeface="Calibri"/>
                <a:cs typeface="Arial"/>
              </a:rPr>
              <a:t>определяется документами стратегического планирования;</a:t>
            </a:r>
            <a:endParaRPr/>
          </a:p>
          <a:p>
            <a:pPr marL="342900" lvl="0" indent="-342900">
              <a:lnSpc>
                <a:spcPct val="107000"/>
              </a:lnSpc>
              <a:buFont typeface="Wingdings"/>
              <a:buChar char=""/>
              <a:defRPr/>
            </a:pPr>
            <a:r>
              <a:rPr lang="ru-RU" sz="2000">
                <a:solidFill>
                  <a:schemeClr val="tx1"/>
                </a:solidFill>
                <a:latin typeface="Arial"/>
                <a:ea typeface="Calibri"/>
                <a:cs typeface="Arial"/>
              </a:rPr>
              <a:t>меры поддержки корректируются в зависимости от текущей ситуации в той или иной подотрасли;</a:t>
            </a:r>
            <a:endParaRPr/>
          </a:p>
          <a:p>
            <a:pPr marL="342900" lvl="0" indent="-342900">
              <a:lnSpc>
                <a:spcPct val="107000"/>
              </a:lnSpc>
              <a:buFont typeface="Wingdings"/>
              <a:buChar char=""/>
              <a:defRPr/>
            </a:pPr>
            <a:r>
              <a:rPr lang="ru-RU" sz="2000">
                <a:solidFill>
                  <a:schemeClr val="tx1"/>
                </a:solidFill>
                <a:latin typeface="Arial"/>
                <a:ea typeface="Calibri"/>
                <a:cs typeface="Arial"/>
              </a:rPr>
              <a:t>перед отраслью на федеральном уровне ставятся новые задачи развития;</a:t>
            </a:r>
            <a:endParaRPr/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/>
              <a:buChar char=""/>
              <a:defRPr/>
            </a:pPr>
            <a:r>
              <a:rPr lang="ru-RU" sz="2000">
                <a:solidFill>
                  <a:schemeClr val="tx1"/>
                </a:solidFill>
                <a:latin typeface="Arial"/>
                <a:ea typeface="Calibri"/>
                <a:cs typeface="Arial"/>
              </a:rPr>
              <a:t>объем государственной поддержки на очередной финансовый год определяется не Минсельхозом единолично (закон о бюджете готовит Минфин России, предложения вносит депутатский корпус, Минсельхоз участвует в обсуждениях).</a:t>
            </a:r>
            <a:endParaRPr/>
          </a:p>
          <a:p>
            <a:pPr>
              <a:defRPr/>
            </a:pPr>
            <a:endParaRPr lang="ru-RU" sz="140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207627" y="339650"/>
            <a:ext cx="15365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Южно-Уральский</a:t>
            </a:r>
            <a:endParaRPr/>
          </a:p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Государственный</a:t>
            </a:r>
            <a:endParaRPr/>
          </a:p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Аграрный Университет</a:t>
            </a:r>
            <a:endParaRPr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790700" y="297391"/>
            <a:ext cx="952500" cy="90646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 bwMode="auto">
          <a:xfrm>
            <a:off x="7451316" y="339650"/>
            <a:ext cx="20798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200">
                <a:latin typeface="Arial"/>
                <a:cs typeface="Arial"/>
              </a:rPr>
              <a:t>Изменения</a:t>
            </a:r>
            <a:endParaRPr/>
          </a:p>
        </p:txBody>
      </p:sp>
      <p:sp>
        <p:nvSpPr>
          <p:cNvPr id="8" name="TextBox 7"/>
          <p:cNvSpPr txBox="1"/>
          <p:nvPr/>
        </p:nvSpPr>
        <p:spPr bwMode="auto">
          <a:xfrm>
            <a:off x="3004457" y="339650"/>
            <a:ext cx="34481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400" b="1">
                <a:solidFill>
                  <a:schemeClr val="accent5">
                    <a:lumMod val="50000"/>
                  </a:schemeClr>
                </a:solidFill>
                <a:latin typeface="Arial"/>
                <a:cs typeface="Arial"/>
              </a:rPr>
              <a:t>Объединённая субсидия 2025</a:t>
            </a:r>
            <a:endParaRPr/>
          </a:p>
        </p:txBody>
      </p:sp>
      <p:cxnSp>
        <p:nvCxnSpPr>
          <p:cNvPr id="10" name="Прямая соединительная линия 9"/>
          <p:cNvCxnSpPr>
            <a:cxnSpLocks/>
          </p:cNvCxnSpPr>
          <p:nvPr/>
        </p:nvCxnSpPr>
        <p:spPr bwMode="auto">
          <a:xfrm>
            <a:off x="2795451" y="217640"/>
            <a:ext cx="0" cy="8276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cxnSpLocks/>
          </p:cNvCxnSpPr>
          <p:nvPr/>
        </p:nvCxnSpPr>
        <p:spPr bwMode="auto">
          <a:xfrm>
            <a:off x="7119256" y="217640"/>
            <a:ext cx="0" cy="8276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 bwMode="auto">
          <a:xfrm>
            <a:off x="207626" y="1284952"/>
            <a:ext cx="9314800" cy="48370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>
                <a:latin typeface="Arial"/>
                <a:cs typeface="Arial"/>
              </a:rPr>
              <a:t>Объединённая субсидия </a:t>
            </a:r>
            <a:r>
              <a:rPr lang="ru-RU" i="1">
                <a:solidFill>
                  <a:schemeClr val="bg1"/>
                </a:solidFill>
                <a:latin typeface="Arial"/>
                <a:cs typeface="Arial"/>
              </a:rPr>
              <a:t>(НПА на согласовании, возможны изменения)</a:t>
            </a:r>
            <a:endParaRPr/>
          </a:p>
        </p:txBody>
      </p:sp>
      <p:sp>
        <p:nvSpPr>
          <p:cNvPr id="3" name="TextBox 2"/>
          <p:cNvSpPr txBox="1"/>
          <p:nvPr/>
        </p:nvSpPr>
        <p:spPr bwMode="auto">
          <a:xfrm>
            <a:off x="9117875" y="6333684"/>
            <a:ext cx="539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20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3</a:t>
            </a:r>
            <a:endParaRPr/>
          </a:p>
        </p:txBody>
      </p:sp>
      <p:sp>
        <p:nvSpPr>
          <p:cNvPr id="4" name="TextBox 3"/>
          <p:cNvSpPr txBox="1"/>
          <p:nvPr/>
        </p:nvSpPr>
        <p:spPr bwMode="auto">
          <a:xfrm>
            <a:off x="174307" y="6164957"/>
            <a:ext cx="93234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200">
                <a:latin typeface="Arial"/>
                <a:cs typeface="Arial"/>
              </a:rPr>
              <a:t> *использована информация из выступления Директора </a:t>
            </a:r>
            <a:r>
              <a:rPr lang="ru-RU" sz="1200">
                <a:latin typeface="Arial"/>
                <a:cs typeface="Arial"/>
              </a:rPr>
              <a:t>Депэкономики</a:t>
            </a:r>
            <a:r>
              <a:rPr lang="ru-RU" sz="1200">
                <a:latin typeface="Arial"/>
                <a:cs typeface="Arial"/>
              </a:rPr>
              <a:t> Минсельхоза России </a:t>
            </a:r>
            <a:r>
              <a:rPr lang="ru-RU" sz="1200">
                <a:latin typeface="Arial"/>
                <a:cs typeface="Arial"/>
              </a:rPr>
              <a:t>Г.Л.Фоминой</a:t>
            </a:r>
            <a:r>
              <a:rPr lang="ru-RU" sz="1200">
                <a:latin typeface="Arial"/>
                <a:cs typeface="Arial"/>
              </a:rPr>
              <a:t> 25.10.2024 </a:t>
            </a:r>
            <a:endParaRPr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245209" y="1951893"/>
            <a:ext cx="9239633" cy="16534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/>
              <a:buChar char="ü"/>
              <a:defRPr/>
            </a:pPr>
            <a:r>
              <a:rPr lang="ru-RU" sz="1600">
                <a:solidFill>
                  <a:schemeClr val="tx1"/>
                </a:solidFill>
                <a:latin typeface="Arial"/>
                <a:cs typeface="Arial"/>
              </a:rPr>
              <a:t>субсидии на поддержку проведения агротехнологических работ («несвязанная поддержка») будут предоставляться </a:t>
            </a:r>
            <a:r>
              <a:rPr lang="ru-RU" sz="1600">
                <a:solidFill>
                  <a:srgbClr val="C00000"/>
                </a:solidFill>
                <a:latin typeface="Arial"/>
                <a:cs typeface="Arial"/>
              </a:rPr>
              <a:t>только субъектам Сибирского и Дальневосточного федеральных округов</a:t>
            </a:r>
            <a:r>
              <a:rPr lang="ru-RU" sz="1600">
                <a:solidFill>
                  <a:schemeClr val="tx1"/>
                </a:solidFill>
                <a:latin typeface="Arial"/>
                <a:cs typeface="Arial"/>
              </a:rPr>
              <a:t>. За счёт высвобождения средств планируется увеличить поддержку на многолетники, страхование, традиционные подотрасли;</a:t>
            </a:r>
            <a:endParaRPr/>
          </a:p>
          <a:p>
            <a:pPr marL="285750" indent="-285750">
              <a:buFont typeface="Wingdings"/>
              <a:buChar char="ü"/>
              <a:defRPr/>
            </a:pPr>
            <a:r>
              <a:rPr lang="ru-RU" sz="1600">
                <a:solidFill>
                  <a:schemeClr val="tx1"/>
                </a:solidFill>
                <a:latin typeface="Arial"/>
                <a:cs typeface="Arial"/>
              </a:rPr>
              <a:t>для малых форм хозяйствования добавлено новое мероприятие – приобретение и монтаж газопоршневых установок</a:t>
            </a:r>
            <a:endParaRPr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33183" y="3919592"/>
            <a:ext cx="9239633" cy="16534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1600">
                <a:solidFill>
                  <a:schemeClr val="tx1"/>
                </a:solidFill>
                <a:latin typeface="Arial"/>
                <a:cs typeface="Arial"/>
              </a:rPr>
              <a:t>Добавлены 3 новых условия к получателям средств:</a:t>
            </a:r>
            <a:endParaRPr/>
          </a:p>
          <a:p>
            <a:pPr marL="285750" indent="-285750">
              <a:buFont typeface="Wingdings"/>
              <a:buChar char="v"/>
              <a:defRPr/>
            </a:pPr>
            <a:r>
              <a:rPr lang="ru-RU" sz="1600">
                <a:solidFill>
                  <a:schemeClr val="tx1"/>
                </a:solidFill>
                <a:latin typeface="Arial"/>
                <a:cs typeface="Arial"/>
              </a:rPr>
              <a:t>отсутствие просроченной задолженности перед ФГБУ за услуги по подаче (отводу) воды в размере более 50 </a:t>
            </a:r>
            <a:r>
              <a:rPr lang="ru-RU" sz="1600">
                <a:solidFill>
                  <a:schemeClr val="tx1"/>
                </a:solidFill>
                <a:latin typeface="Arial"/>
                <a:cs typeface="Arial"/>
              </a:rPr>
              <a:t>тыс.рублей</a:t>
            </a:r>
            <a:r>
              <a:rPr lang="ru-RU" sz="1600">
                <a:solidFill>
                  <a:schemeClr val="tx1"/>
                </a:solidFill>
                <a:latin typeface="Arial"/>
                <a:cs typeface="Arial"/>
              </a:rPr>
              <a:t>;</a:t>
            </a:r>
            <a:endParaRPr/>
          </a:p>
          <a:p>
            <a:pPr marL="285750" indent="-285750">
              <a:buFont typeface="Wingdings"/>
              <a:buChar char="v"/>
              <a:defRPr/>
            </a:pPr>
            <a:r>
              <a:rPr lang="ru-RU" sz="1600">
                <a:solidFill>
                  <a:schemeClr val="tx1"/>
                </a:solidFill>
                <a:latin typeface="Arial"/>
                <a:cs typeface="Arial"/>
              </a:rPr>
              <a:t>необходимо документальное подтверждение прав пользования земельными участками в собственности или на праве аренды;</a:t>
            </a:r>
            <a:endParaRPr/>
          </a:p>
          <a:p>
            <a:pPr marL="285750" indent="-285750">
              <a:buFont typeface="Wingdings"/>
              <a:buChar char="v"/>
              <a:defRPr/>
            </a:pPr>
            <a:r>
              <a:rPr lang="ru-RU" sz="1600">
                <a:solidFill>
                  <a:schemeClr val="tx1"/>
                </a:solidFill>
                <a:latin typeface="Arial"/>
                <a:cs typeface="Arial"/>
              </a:rPr>
              <a:t>обязанность внесения сведений в государственный реестр земель сельскохозяйственного назначения</a:t>
            </a:r>
            <a:endParaRPr/>
          </a:p>
        </p:txBody>
      </p:sp>
      <p:sp>
        <p:nvSpPr>
          <p:cNvPr id="12" name="TextBox 11"/>
          <p:cNvSpPr txBox="1"/>
          <p:nvPr/>
        </p:nvSpPr>
        <p:spPr bwMode="auto">
          <a:xfrm>
            <a:off x="214901" y="366335"/>
            <a:ext cx="16646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Южно-Уральский</a:t>
            </a:r>
            <a:endParaRPr/>
          </a:p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Государственный</a:t>
            </a:r>
            <a:endParaRPr/>
          </a:p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Аграрный Университет</a:t>
            </a:r>
            <a:endParaRPr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790700" y="297391"/>
            <a:ext cx="952500" cy="90646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>
            <a:cxnSpLocks/>
          </p:cNvCxnSpPr>
          <p:nvPr/>
        </p:nvCxnSpPr>
        <p:spPr bwMode="auto">
          <a:xfrm>
            <a:off x="2795451" y="217640"/>
            <a:ext cx="0" cy="8276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cxnSpLocks/>
          </p:cNvCxnSpPr>
          <p:nvPr/>
        </p:nvCxnSpPr>
        <p:spPr bwMode="auto">
          <a:xfrm>
            <a:off x="7119256" y="217640"/>
            <a:ext cx="0" cy="8276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 bwMode="auto">
          <a:xfrm>
            <a:off x="9117875" y="6333684"/>
            <a:ext cx="539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20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3</a:t>
            </a:r>
            <a:endParaRPr/>
          </a:p>
        </p:txBody>
      </p:sp>
      <p:sp>
        <p:nvSpPr>
          <p:cNvPr id="4" name="TextBox 3"/>
          <p:cNvSpPr txBox="1"/>
          <p:nvPr/>
        </p:nvSpPr>
        <p:spPr bwMode="auto">
          <a:xfrm>
            <a:off x="174307" y="6164957"/>
            <a:ext cx="93234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200">
                <a:latin typeface="Arial"/>
                <a:cs typeface="Arial"/>
              </a:rPr>
              <a:t> *использована информация из выступления Директора </a:t>
            </a:r>
            <a:r>
              <a:rPr lang="ru-RU" sz="1200">
                <a:latin typeface="Arial"/>
                <a:cs typeface="Arial"/>
              </a:rPr>
              <a:t>Депэкономики</a:t>
            </a:r>
            <a:r>
              <a:rPr lang="ru-RU" sz="1200">
                <a:latin typeface="Arial"/>
                <a:cs typeface="Arial"/>
              </a:rPr>
              <a:t> Минсельхоза России </a:t>
            </a:r>
            <a:r>
              <a:rPr lang="ru-RU" sz="1200">
                <a:latin typeface="Arial"/>
                <a:cs typeface="Arial"/>
              </a:rPr>
              <a:t>Г.Л.Фоминой</a:t>
            </a:r>
            <a:r>
              <a:rPr lang="ru-RU" sz="1200">
                <a:latin typeface="Arial"/>
                <a:cs typeface="Arial"/>
              </a:rPr>
              <a:t> 25.10.2024 </a:t>
            </a:r>
            <a:endParaRPr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207626" y="1284952"/>
            <a:ext cx="9314800" cy="48370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>
                <a:latin typeface="Arial"/>
                <a:cs typeface="Arial"/>
              </a:rPr>
              <a:t>Иные изменения </a:t>
            </a:r>
            <a:r>
              <a:rPr lang="ru-RU" i="1">
                <a:solidFill>
                  <a:schemeClr val="bg1"/>
                </a:solidFill>
                <a:latin typeface="Arial"/>
                <a:cs typeface="Arial"/>
              </a:rPr>
              <a:t>(НПА на согласовании, возможны изменения)</a:t>
            </a:r>
            <a:endParaRPr/>
          </a:p>
        </p:txBody>
      </p:sp>
      <p:sp>
        <p:nvSpPr>
          <p:cNvPr id="9" name="TextBox 8"/>
          <p:cNvSpPr txBox="1"/>
          <p:nvPr/>
        </p:nvSpPr>
        <p:spPr bwMode="auto">
          <a:xfrm>
            <a:off x="214902" y="366335"/>
            <a:ext cx="15884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Южно-Уральский</a:t>
            </a:r>
            <a:endParaRPr/>
          </a:p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Государственный</a:t>
            </a:r>
            <a:endParaRPr/>
          </a:p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Аграрный Университет</a:t>
            </a:r>
            <a:endParaRPr/>
          </a:p>
        </p:txBody>
      </p:sp>
      <p:sp>
        <p:nvSpPr>
          <p:cNvPr id="12" name="TextBox 11"/>
          <p:cNvSpPr txBox="1"/>
          <p:nvPr/>
        </p:nvSpPr>
        <p:spPr bwMode="auto">
          <a:xfrm>
            <a:off x="3004456" y="339650"/>
            <a:ext cx="36926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400" b="1">
                <a:solidFill>
                  <a:schemeClr val="accent5">
                    <a:lumMod val="50000"/>
                  </a:schemeClr>
                </a:solidFill>
                <a:latin typeface="Arial"/>
                <a:cs typeface="Arial"/>
              </a:rPr>
              <a:t>Изменения в мерах поддержки -  2025</a:t>
            </a:r>
            <a:endParaRPr/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188775" y="2228987"/>
            <a:ext cx="9239633" cy="16534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/>
              <a:buChar char="ü"/>
              <a:defRPr/>
            </a:pPr>
            <a:r>
              <a:rPr lang="ru-RU" sz="1600">
                <a:solidFill>
                  <a:schemeClr val="tx1"/>
                </a:solidFill>
                <a:latin typeface="Arial"/>
                <a:cs typeface="Arial"/>
              </a:rPr>
              <a:t>по направлению поддержки «Стимулирование увеличения производства картофеля и овощей» – добавлена категория получателей научные и образовательные организации;</a:t>
            </a:r>
            <a:endParaRPr/>
          </a:p>
          <a:p>
            <a:pPr>
              <a:defRPr/>
            </a:pPr>
            <a:endParaRPr lang="ru-RU" sz="1600">
              <a:solidFill>
                <a:schemeClr val="tx1"/>
              </a:solidFill>
              <a:latin typeface="Arial"/>
              <a:cs typeface="Arial"/>
            </a:endParaRPr>
          </a:p>
          <a:p>
            <a:pPr marL="285750" indent="-285750">
              <a:buFont typeface="Wingdings"/>
              <a:buChar char="ü"/>
              <a:defRPr/>
            </a:pPr>
            <a:r>
              <a:rPr lang="ru-RU" sz="1600">
                <a:solidFill>
                  <a:schemeClr val="tx1"/>
                </a:solidFill>
                <a:latin typeface="Arial"/>
                <a:cs typeface="Arial"/>
              </a:rPr>
              <a:t>для малых форм хозяйствования вводится новое направление поддержки - субсидии на оказание </a:t>
            </a:r>
            <a:r>
              <a:rPr lang="ru-RU" sz="1600">
                <a:solidFill>
                  <a:schemeClr val="tx1"/>
                </a:solidFill>
                <a:latin typeface="Arial"/>
                <a:cs typeface="Arial"/>
              </a:rPr>
              <a:t>гос.поддержки</a:t>
            </a:r>
            <a:r>
              <a:rPr lang="ru-RU" sz="1600">
                <a:solidFill>
                  <a:schemeClr val="tx1"/>
                </a:solidFill>
                <a:latin typeface="Arial"/>
                <a:cs typeface="Arial"/>
              </a:rPr>
              <a:t> ветеранам и участникам СВО на осуществление предпринимательской деятельности в АПК (грант </a:t>
            </a:r>
            <a:r>
              <a:rPr lang="ru-RU" sz="1600">
                <a:solidFill>
                  <a:schemeClr val="tx1"/>
                </a:solidFill>
                <a:latin typeface="Arial"/>
                <a:cs typeface="Arial"/>
              </a:rPr>
              <a:t>Агромотиватор</a:t>
            </a:r>
            <a:r>
              <a:rPr lang="ru-RU" sz="1600">
                <a:solidFill>
                  <a:schemeClr val="tx1"/>
                </a:solidFill>
                <a:latin typeface="Arial"/>
                <a:cs typeface="Arial"/>
              </a:rPr>
              <a:t>)</a:t>
            </a:r>
            <a:endParaRPr/>
          </a:p>
          <a:p>
            <a:pPr marL="285750" indent="-285750">
              <a:buFont typeface="Wingdings"/>
              <a:buChar char="ü"/>
              <a:defRPr/>
            </a:pPr>
            <a:endParaRPr lang="ru-RU" sz="160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739891" y="295046"/>
            <a:ext cx="951058" cy="90228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 bwMode="auto">
          <a:xfrm>
            <a:off x="862548" y="13909160"/>
            <a:ext cx="10388450" cy="108645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3886" tIns="51943" rIns="103886" bIns="51943" numCol="1" spcCol="0" rtlCol="0" fromWordArt="0" anchor="ctr" anchorCtr="0" forceAA="0" compatLnSpc="1">
            <a:prstTxWarp prst="textNoShape"/>
            <a:noAutofit/>
          </a:bodyPr>
          <a:lstStyle/>
          <a:p>
            <a:pPr marL="460130" lvl="1">
              <a:lnSpc>
                <a:spcPct val="107000"/>
              </a:lnSpc>
              <a:spcAft>
                <a:spcPts val="839"/>
              </a:spcAft>
              <a:defRPr/>
            </a:pPr>
            <a:r>
              <a:rPr lang="ru-RU" sz="1700" b="1">
                <a:solidFill>
                  <a:schemeClr val="bg1"/>
                </a:solidFill>
                <a:latin typeface="Segoe UI Light"/>
                <a:cs typeface="Segoe UI Light"/>
              </a:rPr>
              <a:t>Отдел мониторинга и экспертизы мер государственной поддержки АПК и оценки их эффективности</a:t>
            </a:r>
            <a:endParaRPr/>
          </a:p>
          <a:p>
            <a:pPr marL="460130" lvl="1">
              <a:lnSpc>
                <a:spcPct val="107000"/>
              </a:lnSpc>
              <a:spcAft>
                <a:spcPts val="839"/>
              </a:spcAft>
              <a:defRPr/>
            </a:pPr>
            <a:r>
              <a:rPr lang="ru-RU" sz="1700">
                <a:solidFill>
                  <a:schemeClr val="bg1"/>
                </a:solidFill>
                <a:latin typeface="Segoe UI Light"/>
                <a:ea typeface="Calibri"/>
                <a:cs typeface="Segoe UI Light"/>
              </a:rPr>
              <a:t>Телефон: 8</a:t>
            </a:r>
            <a:r>
              <a:rPr lang="en-US" sz="1700">
                <a:solidFill>
                  <a:schemeClr val="bg1"/>
                </a:solidFill>
                <a:latin typeface="Segoe UI Light"/>
                <a:ea typeface="Calibri"/>
                <a:cs typeface="Segoe UI Light"/>
              </a:rPr>
              <a:t> </a:t>
            </a:r>
            <a:r>
              <a:rPr lang="ru-RU" sz="1700">
                <a:solidFill>
                  <a:schemeClr val="bg1"/>
                </a:solidFill>
                <a:latin typeface="Segoe UI Light"/>
                <a:ea typeface="Calibri"/>
                <a:cs typeface="Segoe UI Light"/>
              </a:rPr>
              <a:t>(495)</a:t>
            </a:r>
            <a:r>
              <a:rPr lang="en-US" sz="1700">
                <a:solidFill>
                  <a:schemeClr val="bg1"/>
                </a:solidFill>
                <a:latin typeface="Segoe UI Light"/>
                <a:ea typeface="Calibri"/>
                <a:cs typeface="Segoe UI Light"/>
              </a:rPr>
              <a:t> </a:t>
            </a:r>
            <a:r>
              <a:rPr lang="ru-RU" sz="1700">
                <a:solidFill>
                  <a:schemeClr val="bg1"/>
                </a:solidFill>
                <a:latin typeface="Segoe UI Light"/>
                <a:ea typeface="Calibri"/>
                <a:cs typeface="Segoe UI Light"/>
              </a:rPr>
              <a:t>411-83-59</a:t>
            </a:r>
            <a:endParaRPr/>
          </a:p>
          <a:p>
            <a:pPr marL="460130" lvl="1">
              <a:lnSpc>
                <a:spcPct val="107000"/>
              </a:lnSpc>
              <a:spcAft>
                <a:spcPts val="839"/>
              </a:spcAft>
              <a:defRPr/>
            </a:pPr>
            <a:r>
              <a:rPr lang="ru-RU" sz="1700">
                <a:solidFill>
                  <a:schemeClr val="bg1"/>
                </a:solidFill>
                <a:latin typeface="Segoe UI Light"/>
                <a:ea typeface="Calibri"/>
                <a:cs typeface="Segoe UI Light"/>
              </a:rPr>
              <a:t>Электронная почта: </a:t>
            </a:r>
            <a:r>
              <a:rPr lang="en-US" sz="1700">
                <a:solidFill>
                  <a:schemeClr val="bg1"/>
                </a:solidFill>
                <a:latin typeface="Segoe UI Light"/>
                <a:cs typeface="Segoe UI Light"/>
              </a:rPr>
              <a:t>stratplan@cspapk.ru</a:t>
            </a:r>
            <a:endParaRPr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rcRect l="8328" t="8850" r="8501" b="8367"/>
          <a:stretch/>
        </p:blipFill>
        <p:spPr bwMode="auto">
          <a:xfrm>
            <a:off x="7609122" y="4485737"/>
            <a:ext cx="2003124" cy="199374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 bwMode="auto">
          <a:xfrm>
            <a:off x="293754" y="1719208"/>
            <a:ext cx="90160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ru-RU" sz="2000">
              <a:solidFill>
                <a:schemeClr val="tx2">
                  <a:lumMod val="75000"/>
                </a:schemeClr>
              </a:solidFill>
              <a:latin typeface="Arial"/>
              <a:ea typeface="Segoe UI Black"/>
              <a:cs typeface="Arial"/>
            </a:endParaRPr>
          </a:p>
          <a:p>
            <a:pPr>
              <a:defRPr/>
            </a:pPr>
            <a:endParaRPr lang="ru-RU" sz="2000">
              <a:solidFill>
                <a:schemeClr val="tx2">
                  <a:lumMod val="75000"/>
                </a:schemeClr>
              </a:solidFill>
              <a:latin typeface="Arial"/>
              <a:ea typeface="Segoe UI Black"/>
              <a:cs typeface="Arial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/>
        </p:blipFill>
        <p:spPr bwMode="auto">
          <a:xfrm>
            <a:off x="6623045" y="4581530"/>
            <a:ext cx="745398" cy="74539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 bwMode="auto">
          <a:xfrm>
            <a:off x="188775" y="2228987"/>
            <a:ext cx="9239633" cy="16534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3200" b="1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БЛАГОДАРЮ ЗА ВНИМАНИЕ!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 bwMode="auto">
          <a:xfrm>
            <a:off x="7451316" y="339650"/>
            <a:ext cx="2079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200">
                <a:latin typeface="Arial"/>
                <a:cs typeface="Arial"/>
              </a:rPr>
              <a:t>Проблематика встречи и обсуждения</a:t>
            </a:r>
            <a:endParaRPr/>
          </a:p>
        </p:txBody>
      </p:sp>
      <p:sp>
        <p:nvSpPr>
          <p:cNvPr id="8" name="TextBox 7"/>
          <p:cNvSpPr txBox="1"/>
          <p:nvPr/>
        </p:nvSpPr>
        <p:spPr bwMode="auto">
          <a:xfrm>
            <a:off x="3837101" y="389990"/>
            <a:ext cx="34481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200">
                <a:latin typeface="Arial"/>
                <a:cs typeface="Arial"/>
              </a:rPr>
              <a:t>Структура выступления</a:t>
            </a:r>
            <a:endParaRPr/>
          </a:p>
        </p:txBody>
      </p:sp>
      <p:cxnSp>
        <p:nvCxnSpPr>
          <p:cNvPr id="10" name="Прямая соединительная линия 9"/>
          <p:cNvCxnSpPr>
            <a:cxnSpLocks/>
          </p:cNvCxnSpPr>
          <p:nvPr/>
        </p:nvCxnSpPr>
        <p:spPr bwMode="auto">
          <a:xfrm>
            <a:off x="3509554" y="217640"/>
            <a:ext cx="0" cy="8276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cxnSpLocks/>
          </p:cNvCxnSpPr>
          <p:nvPr/>
        </p:nvCxnSpPr>
        <p:spPr bwMode="auto">
          <a:xfrm>
            <a:off x="7119256" y="217640"/>
            <a:ext cx="0" cy="8276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 bwMode="auto">
          <a:xfrm>
            <a:off x="207626" y="1383449"/>
            <a:ext cx="4238895" cy="9144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>
                <a:latin typeface="Arial"/>
                <a:cs typeface="Arial"/>
              </a:rPr>
              <a:t>Введение. Цель сегодняшнего обсуждения</a:t>
            </a:r>
            <a:endParaRPr/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207625" y="4618478"/>
            <a:ext cx="4238895" cy="9144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>
                <a:latin typeface="Arial"/>
                <a:cs typeface="Arial"/>
              </a:rPr>
              <a:t>Обзор основных изменений в мерах господдержки на 2025 год</a:t>
            </a:r>
            <a:endParaRPr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4838415" y="2845249"/>
            <a:ext cx="4819391" cy="22579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defRPr/>
            </a:pPr>
            <a:r>
              <a:rPr lang="ru-RU">
                <a:solidFill>
                  <a:schemeClr val="tx1"/>
                </a:solidFill>
                <a:latin typeface="Arial"/>
                <a:cs typeface="Arial"/>
              </a:rPr>
              <a:t>Задача сегодняшнего выступления – обзорно остановиться на основных изменениях в мерах государственной поддержки АПК и показать практическую увязку данных по получателям из ведомственной отчётности с данными отдельных федеральных систем</a:t>
            </a:r>
            <a:endParaRPr/>
          </a:p>
        </p:txBody>
      </p:sp>
      <p:sp>
        <p:nvSpPr>
          <p:cNvPr id="17" name="TextBox 16"/>
          <p:cNvSpPr txBox="1"/>
          <p:nvPr/>
        </p:nvSpPr>
        <p:spPr bwMode="auto">
          <a:xfrm>
            <a:off x="9117875" y="6333684"/>
            <a:ext cx="539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20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2</a:t>
            </a:r>
            <a:endParaRPr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207626" y="3517036"/>
            <a:ext cx="4238895" cy="9144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>
                <a:latin typeface="Arial"/>
                <a:cs typeface="Arial"/>
              </a:rPr>
              <a:t>Конечные результаты использования субсидий (показатели соглашений) </a:t>
            </a:r>
            <a:endParaRPr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07624" y="2415594"/>
            <a:ext cx="4238895" cy="9144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>
                <a:latin typeface="Arial"/>
                <a:cs typeface="Arial"/>
              </a:rPr>
              <a:t>Субсидируемые затраты на выполнение показателей</a:t>
            </a:r>
            <a:endParaRPr/>
          </a:p>
        </p:txBody>
      </p:sp>
      <p:sp>
        <p:nvSpPr>
          <p:cNvPr id="9" name="TextBox 8"/>
          <p:cNvSpPr txBox="1"/>
          <p:nvPr/>
        </p:nvSpPr>
        <p:spPr bwMode="auto">
          <a:xfrm>
            <a:off x="214901" y="366335"/>
            <a:ext cx="15757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Южно-Уральский</a:t>
            </a:r>
            <a:endParaRPr/>
          </a:p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Государственный</a:t>
            </a:r>
            <a:endParaRPr/>
          </a:p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Аграрный Университет</a:t>
            </a:r>
            <a:endParaRPr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956729" y="289944"/>
            <a:ext cx="952500" cy="90646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 bwMode="auto">
          <a:xfrm>
            <a:off x="7451316" y="339650"/>
            <a:ext cx="2079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200">
                <a:latin typeface="Arial"/>
                <a:cs typeface="Arial"/>
              </a:rPr>
              <a:t>Бюджетный Кодекс РФ,</a:t>
            </a:r>
            <a:endParaRPr/>
          </a:p>
          <a:p>
            <a:pPr>
              <a:defRPr/>
            </a:pPr>
            <a:r>
              <a:rPr lang="ru-RU" sz="1200">
                <a:latin typeface="Arial"/>
                <a:cs typeface="Arial"/>
              </a:rPr>
              <a:t>ст.78</a:t>
            </a:r>
            <a:endParaRPr/>
          </a:p>
        </p:txBody>
      </p:sp>
      <p:sp>
        <p:nvSpPr>
          <p:cNvPr id="8" name="TextBox 7"/>
          <p:cNvSpPr txBox="1"/>
          <p:nvPr/>
        </p:nvSpPr>
        <p:spPr bwMode="auto">
          <a:xfrm>
            <a:off x="3004457" y="339650"/>
            <a:ext cx="34481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600" b="1">
                <a:solidFill>
                  <a:schemeClr val="accent5">
                    <a:lumMod val="50000"/>
                  </a:schemeClr>
                </a:solidFill>
                <a:latin typeface="Arial"/>
                <a:cs typeface="Arial"/>
              </a:rPr>
              <a:t>Механизм субсидирования</a:t>
            </a:r>
            <a:endParaRPr/>
          </a:p>
        </p:txBody>
      </p:sp>
      <p:cxnSp>
        <p:nvCxnSpPr>
          <p:cNvPr id="10" name="Прямая соединительная линия 9"/>
          <p:cNvCxnSpPr>
            <a:cxnSpLocks/>
          </p:cNvCxnSpPr>
          <p:nvPr/>
        </p:nvCxnSpPr>
        <p:spPr bwMode="auto">
          <a:xfrm>
            <a:off x="2795451" y="217640"/>
            <a:ext cx="0" cy="8276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cxnSpLocks/>
          </p:cNvCxnSpPr>
          <p:nvPr/>
        </p:nvCxnSpPr>
        <p:spPr bwMode="auto">
          <a:xfrm>
            <a:off x="7119256" y="217640"/>
            <a:ext cx="0" cy="8276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 bwMode="auto">
          <a:xfrm>
            <a:off x="207626" y="1284952"/>
            <a:ext cx="9314800" cy="48370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>
                <a:latin typeface="Arial"/>
                <a:cs typeface="Arial"/>
              </a:rPr>
              <a:t>Основной механизм при субсидировании АПК</a:t>
            </a:r>
            <a:endParaRPr/>
          </a:p>
        </p:txBody>
      </p:sp>
      <p:sp>
        <p:nvSpPr>
          <p:cNvPr id="3" name="TextBox 2"/>
          <p:cNvSpPr txBox="1"/>
          <p:nvPr/>
        </p:nvSpPr>
        <p:spPr bwMode="auto">
          <a:xfrm>
            <a:off x="9117875" y="6333684"/>
            <a:ext cx="539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20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3</a:t>
            </a:r>
            <a:endParaRPr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207626" y="2008270"/>
            <a:ext cx="3667687" cy="41355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/>
              <a:buChar char="ü"/>
              <a:defRPr/>
            </a:pPr>
            <a:r>
              <a:rPr lang="ru-RU" sz="2800" b="1">
                <a:solidFill>
                  <a:schemeClr val="tx1"/>
                </a:solidFill>
                <a:latin typeface="Arial"/>
                <a:cs typeface="Arial"/>
              </a:rPr>
              <a:t>Финансовое обеспечение (возмещение) затрат, связанных с производством (реализацией) товаров</a:t>
            </a:r>
            <a:endParaRPr/>
          </a:p>
        </p:txBody>
      </p:sp>
      <p:sp>
        <p:nvSpPr>
          <p:cNvPr id="13" name="Стрелка: вправо 12"/>
          <p:cNvSpPr/>
          <p:nvPr/>
        </p:nvSpPr>
        <p:spPr bwMode="auto">
          <a:xfrm>
            <a:off x="4223350" y="3933821"/>
            <a:ext cx="1010399" cy="48463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5581784" y="2008270"/>
            <a:ext cx="3940641" cy="41355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2400" b="1">
                <a:solidFill>
                  <a:schemeClr val="tx1"/>
                </a:solidFill>
                <a:latin typeface="Arial"/>
                <a:cs typeface="Arial"/>
              </a:rPr>
              <a:t>Затраты:</a:t>
            </a:r>
            <a:endParaRPr/>
          </a:p>
          <a:p>
            <a:pPr marL="342900" indent="-342900">
              <a:buFontTx/>
              <a:buChar char="-"/>
              <a:defRPr/>
            </a:pPr>
            <a:r>
              <a:rPr lang="ru-RU" sz="2000">
                <a:solidFill>
                  <a:schemeClr val="tx1"/>
                </a:solidFill>
                <a:latin typeface="Arial"/>
                <a:cs typeface="Arial"/>
              </a:rPr>
              <a:t>относятся к конкретному производственному процессу;</a:t>
            </a:r>
            <a:endParaRPr/>
          </a:p>
          <a:p>
            <a:pPr marL="342900" indent="-342900">
              <a:buFontTx/>
              <a:buChar char="-"/>
              <a:defRPr/>
            </a:pPr>
            <a:r>
              <a:rPr lang="ru-RU" sz="2000">
                <a:solidFill>
                  <a:schemeClr val="tx1"/>
                </a:solidFill>
                <a:latin typeface="Arial"/>
                <a:cs typeface="Arial"/>
              </a:rPr>
              <a:t>подтверждены надлежаще  оформленными первичными учётными документами;</a:t>
            </a:r>
            <a:endParaRPr/>
          </a:p>
          <a:p>
            <a:pPr marL="342900" indent="-342900">
              <a:buFontTx/>
              <a:buChar char="-"/>
              <a:defRPr/>
            </a:pPr>
            <a:r>
              <a:rPr lang="ru-RU" sz="2000">
                <a:solidFill>
                  <a:schemeClr val="tx1"/>
                </a:solidFill>
                <a:latin typeface="Arial"/>
                <a:cs typeface="Arial"/>
              </a:rPr>
              <a:t>относятся на выполнение показателя отчётного года</a:t>
            </a:r>
            <a:endParaRPr/>
          </a:p>
          <a:p>
            <a:pPr>
              <a:defRPr/>
            </a:pPr>
            <a:endParaRPr lang="ru-RU" sz="200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5" name="TextBox 14"/>
          <p:cNvSpPr txBox="1"/>
          <p:nvPr/>
        </p:nvSpPr>
        <p:spPr bwMode="auto">
          <a:xfrm>
            <a:off x="207626" y="399006"/>
            <a:ext cx="15830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Южно-Уральский</a:t>
            </a:r>
            <a:endParaRPr/>
          </a:p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Государственный</a:t>
            </a:r>
            <a:endParaRPr/>
          </a:p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Аграрный Университет</a:t>
            </a:r>
            <a:endParaRPr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790700" y="297391"/>
            <a:ext cx="952500" cy="90646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 bwMode="auto">
          <a:xfrm>
            <a:off x="7451316" y="339650"/>
            <a:ext cx="2079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200">
                <a:latin typeface="Arial"/>
                <a:cs typeface="Arial"/>
              </a:rPr>
              <a:t>Ведомственная отчётность</a:t>
            </a:r>
            <a:endParaRPr/>
          </a:p>
        </p:txBody>
      </p:sp>
      <p:sp>
        <p:nvSpPr>
          <p:cNvPr id="8" name="TextBox 7"/>
          <p:cNvSpPr txBox="1"/>
          <p:nvPr/>
        </p:nvSpPr>
        <p:spPr bwMode="auto">
          <a:xfrm>
            <a:off x="3004457" y="339650"/>
            <a:ext cx="39382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400" b="1">
                <a:solidFill>
                  <a:schemeClr val="accent5">
                    <a:lumMod val="50000"/>
                  </a:schemeClr>
                </a:solidFill>
                <a:latin typeface="Arial"/>
                <a:cs typeface="Arial"/>
              </a:rPr>
              <a:t>Затраты, принятые к субсидированию</a:t>
            </a:r>
            <a:endParaRPr/>
          </a:p>
        </p:txBody>
      </p:sp>
      <p:cxnSp>
        <p:nvCxnSpPr>
          <p:cNvPr id="10" name="Прямая соединительная линия 9"/>
          <p:cNvCxnSpPr>
            <a:cxnSpLocks/>
          </p:cNvCxnSpPr>
          <p:nvPr/>
        </p:nvCxnSpPr>
        <p:spPr bwMode="auto">
          <a:xfrm>
            <a:off x="2795451" y="217640"/>
            <a:ext cx="0" cy="8276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cxnSpLocks/>
          </p:cNvCxnSpPr>
          <p:nvPr/>
        </p:nvCxnSpPr>
        <p:spPr bwMode="auto">
          <a:xfrm>
            <a:off x="7119256" y="217640"/>
            <a:ext cx="0" cy="8276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 bwMode="auto">
          <a:xfrm>
            <a:off x="207626" y="1284952"/>
            <a:ext cx="9314800" cy="48370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>
                <a:latin typeface="Arial"/>
                <a:cs typeface="Arial"/>
              </a:rPr>
              <a:t>С чем соотносятся затраты, принятые к субсидированию? </a:t>
            </a:r>
            <a:endParaRPr/>
          </a:p>
        </p:txBody>
      </p:sp>
      <p:sp>
        <p:nvSpPr>
          <p:cNvPr id="3" name="TextBox 2"/>
          <p:cNvSpPr txBox="1"/>
          <p:nvPr/>
        </p:nvSpPr>
        <p:spPr bwMode="auto">
          <a:xfrm>
            <a:off x="9117875" y="6333684"/>
            <a:ext cx="539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20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4</a:t>
            </a:r>
            <a:endParaRPr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216322" y="1939492"/>
            <a:ext cx="9314800" cy="19706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AutoNum type="arabicPeriod"/>
              <a:defRPr/>
            </a:pPr>
            <a:r>
              <a:rPr lang="ru-RU">
                <a:solidFill>
                  <a:schemeClr val="tx1"/>
                </a:solidFill>
                <a:latin typeface="Arial"/>
                <a:cs typeface="Arial"/>
              </a:rPr>
              <a:t>В составе ведомственной отчётности есть формы 9-АПК,13-АПК,14-АПК, содержащие информацию об уровне затрат на производство (реализацию) продукции растениеводства и животноводства. Это базовые затраты, которые служат ориентиром среднего уровня затрат для данного региона. </a:t>
            </a:r>
            <a:r>
              <a:rPr lang="ru-RU">
                <a:solidFill>
                  <a:srgbClr val="C00000"/>
                </a:solidFill>
                <a:latin typeface="Arial"/>
                <a:cs typeface="Arial"/>
              </a:rPr>
              <a:t>В расчёт базового уровня затрат на ведомственных формах отчётности мы не берем амортизационные отчисления.</a:t>
            </a:r>
            <a:endParaRPr/>
          </a:p>
          <a:p>
            <a:pPr marL="514350" indent="-514350">
              <a:buAutoNum type="arabicPeriod"/>
              <a:defRPr/>
            </a:pPr>
            <a:r>
              <a:rPr lang="ru-RU">
                <a:solidFill>
                  <a:schemeClr val="tx1"/>
                </a:solidFill>
                <a:latin typeface="Arial"/>
                <a:cs typeface="Arial"/>
              </a:rPr>
              <a:t>Формы 1-КФХ, 1-ИП содержат информацию без разбивки на объем затрат, связанный с производством и реализацией конкретного вида продукции. </a:t>
            </a:r>
            <a:endParaRPr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216322" y="4363027"/>
            <a:ext cx="9314800" cy="19706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b="1">
                <a:solidFill>
                  <a:schemeClr val="tx1"/>
                </a:solidFill>
                <a:latin typeface="Arial"/>
                <a:cs typeface="Arial"/>
              </a:rPr>
              <a:t>Пример: </a:t>
            </a:r>
            <a:endParaRPr/>
          </a:p>
          <a:p>
            <a:pPr>
              <a:defRPr/>
            </a:pPr>
            <a:endParaRPr lang="ru-RU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ru-RU">
                <a:solidFill>
                  <a:schemeClr val="tx1"/>
                </a:solidFill>
                <a:latin typeface="Arial"/>
                <a:cs typeface="Arial"/>
              </a:rPr>
              <a:t>просубсидирован объем затрат на 1 га - 1 </a:t>
            </a:r>
            <a:r>
              <a:rPr lang="ru-RU">
                <a:solidFill>
                  <a:schemeClr val="tx1"/>
                </a:solidFill>
                <a:latin typeface="Arial"/>
                <a:cs typeface="Arial"/>
              </a:rPr>
              <a:t>млн.руб</a:t>
            </a:r>
            <a:r>
              <a:rPr lang="ru-RU">
                <a:solidFill>
                  <a:schemeClr val="tx1"/>
                </a:solidFill>
                <a:latin typeface="Arial"/>
                <a:cs typeface="Arial"/>
              </a:rPr>
              <a:t>.</a:t>
            </a:r>
            <a:endParaRPr/>
          </a:p>
          <a:p>
            <a:pPr>
              <a:defRPr/>
            </a:pPr>
            <a:r>
              <a:rPr lang="ru-RU">
                <a:solidFill>
                  <a:schemeClr val="tx1"/>
                </a:solidFill>
                <a:latin typeface="Arial"/>
                <a:cs typeface="Arial"/>
              </a:rPr>
              <a:t>средний уровень затрат на 1 га по региону (9-АПК) – 100 </a:t>
            </a:r>
            <a:r>
              <a:rPr lang="ru-RU">
                <a:solidFill>
                  <a:schemeClr val="tx1"/>
                </a:solidFill>
                <a:latin typeface="Arial"/>
                <a:cs typeface="Arial"/>
              </a:rPr>
              <a:t>тыс.руб</a:t>
            </a:r>
            <a:r>
              <a:rPr lang="ru-RU">
                <a:solidFill>
                  <a:schemeClr val="tx1"/>
                </a:solidFill>
                <a:latin typeface="Arial"/>
                <a:cs typeface="Arial"/>
              </a:rPr>
              <a:t>.</a:t>
            </a:r>
            <a:endParaRPr/>
          </a:p>
          <a:p>
            <a:pPr>
              <a:defRPr/>
            </a:pPr>
            <a:endParaRPr lang="ru-RU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ru-RU">
                <a:solidFill>
                  <a:srgbClr val="C00000"/>
                </a:solidFill>
                <a:latin typeface="Arial"/>
                <a:cs typeface="Arial"/>
              </a:rPr>
              <a:t>Итог: данные содержат ошибку либо в пакете затрат, представленных к субсидированию, либо в ведомственной отчётности</a:t>
            </a:r>
            <a:endParaRPr/>
          </a:p>
          <a:p>
            <a:pPr>
              <a:defRPr/>
            </a:pPr>
            <a:endParaRPr lang="ru-RU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207626" y="339650"/>
            <a:ext cx="1553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Южно-Уральский</a:t>
            </a:r>
            <a:endParaRPr/>
          </a:p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Государственный</a:t>
            </a:r>
            <a:endParaRPr/>
          </a:p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Аграрный Университет</a:t>
            </a:r>
            <a:endParaRPr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790700" y="297391"/>
            <a:ext cx="952500" cy="90646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 bwMode="auto">
          <a:xfrm>
            <a:off x="3977055" y="348244"/>
            <a:ext cx="2906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400" b="1">
                <a:solidFill>
                  <a:schemeClr val="accent5">
                    <a:lumMod val="50000"/>
                  </a:schemeClr>
                </a:solidFill>
                <a:latin typeface="Arial"/>
                <a:cs typeface="Arial"/>
              </a:rPr>
              <a:t>Вопросы нормирования субсидируемых затрат</a:t>
            </a:r>
            <a:endParaRPr/>
          </a:p>
        </p:txBody>
      </p:sp>
      <p:cxnSp>
        <p:nvCxnSpPr>
          <p:cNvPr id="10" name="Прямая соединительная линия 9"/>
          <p:cNvCxnSpPr>
            <a:cxnSpLocks/>
          </p:cNvCxnSpPr>
          <p:nvPr/>
        </p:nvCxnSpPr>
        <p:spPr bwMode="auto">
          <a:xfrm>
            <a:off x="3537221" y="156634"/>
            <a:ext cx="0" cy="8276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cxnSpLocks/>
          </p:cNvCxnSpPr>
          <p:nvPr/>
        </p:nvCxnSpPr>
        <p:spPr bwMode="auto">
          <a:xfrm>
            <a:off x="7119256" y="217640"/>
            <a:ext cx="0" cy="8276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 bwMode="auto">
          <a:xfrm>
            <a:off x="9117875" y="6333684"/>
            <a:ext cx="539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20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5</a:t>
            </a:r>
            <a:endParaRPr/>
          </a:p>
        </p:txBody>
      </p:sp>
      <p:sp>
        <p:nvSpPr>
          <p:cNvPr id="4" name="TextBox 3"/>
          <p:cNvSpPr txBox="1"/>
          <p:nvPr/>
        </p:nvSpPr>
        <p:spPr bwMode="auto">
          <a:xfrm>
            <a:off x="265165" y="2261365"/>
            <a:ext cx="3412137" cy="267765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 defTabSz="371475">
              <a:defRPr/>
            </a:pPr>
            <a:r>
              <a:rPr lang="ru-RU" sz="2400">
                <a:solidFill>
                  <a:schemeClr val="bg1">
                    <a:lumMod val="95000"/>
                  </a:schemeClr>
                </a:solidFill>
                <a:latin typeface="Arial"/>
                <a:cs typeface="Arial"/>
              </a:rPr>
              <a:t>Если объем затрат по получателю несопоставим с данными учёта по производству (реализации) конкретной продукции</a:t>
            </a:r>
            <a:endParaRPr/>
          </a:p>
        </p:txBody>
      </p:sp>
      <p:sp>
        <p:nvSpPr>
          <p:cNvPr id="14" name="TextBox 13"/>
          <p:cNvSpPr txBox="1"/>
          <p:nvPr/>
        </p:nvSpPr>
        <p:spPr bwMode="auto">
          <a:xfrm>
            <a:off x="5979418" y="2183503"/>
            <a:ext cx="35689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371475">
              <a:buFont typeface="Wingdings"/>
              <a:buChar char="ü"/>
              <a:defRPr/>
            </a:pPr>
            <a:r>
              <a:rPr lang="ru-RU" sz="1600">
                <a:latin typeface="Arial"/>
                <a:cs typeface="Arial"/>
              </a:rPr>
              <a:t>однотипный процесс в соседних регионах требует разных бюджетных вливаний (разброс ставок)</a:t>
            </a:r>
            <a:endParaRPr/>
          </a:p>
        </p:txBody>
      </p:sp>
      <p:sp>
        <p:nvSpPr>
          <p:cNvPr id="15" name="Стрелка: вправо 14"/>
          <p:cNvSpPr/>
          <p:nvPr/>
        </p:nvSpPr>
        <p:spPr bwMode="auto">
          <a:xfrm>
            <a:off x="4204852" y="3784859"/>
            <a:ext cx="1496298" cy="48463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TextBox 16"/>
          <p:cNvSpPr txBox="1"/>
          <p:nvPr/>
        </p:nvSpPr>
        <p:spPr bwMode="auto">
          <a:xfrm>
            <a:off x="5962206" y="3274796"/>
            <a:ext cx="3568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371475">
              <a:buFont typeface="Wingdings"/>
              <a:buChar char="ü"/>
              <a:defRPr/>
            </a:pPr>
            <a:r>
              <a:rPr lang="ru-RU" sz="1600">
                <a:latin typeface="Arial"/>
                <a:cs typeface="Arial"/>
              </a:rPr>
              <a:t> объем выплаченных субсидий равен либо превышает затраты, принятые к субсидированию</a:t>
            </a:r>
            <a:endParaRPr/>
          </a:p>
        </p:txBody>
      </p:sp>
      <p:sp>
        <p:nvSpPr>
          <p:cNvPr id="18" name="TextBox 17"/>
          <p:cNvSpPr txBox="1"/>
          <p:nvPr/>
        </p:nvSpPr>
        <p:spPr bwMode="auto">
          <a:xfrm>
            <a:off x="5979418" y="4115629"/>
            <a:ext cx="35344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371475">
              <a:buFont typeface="Wingdings"/>
              <a:buChar char="ü"/>
              <a:defRPr/>
            </a:pPr>
            <a:r>
              <a:rPr lang="ru-RU" sz="1600">
                <a:latin typeface="Arial"/>
                <a:cs typeface="Arial"/>
              </a:rPr>
              <a:t>затраты на однотипный показатель внутри региона содержат выбросы по получателям</a:t>
            </a:r>
            <a:endParaRPr/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4204851" y="2722112"/>
            <a:ext cx="1496298" cy="914400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3200">
                <a:solidFill>
                  <a:schemeClr val="bg1"/>
                </a:solidFill>
                <a:latin typeface="Arial"/>
                <a:cs typeface="Arial"/>
              </a:rPr>
              <a:t>ТО</a:t>
            </a:r>
            <a:endParaRPr/>
          </a:p>
        </p:txBody>
      </p:sp>
      <p:sp>
        <p:nvSpPr>
          <p:cNvPr id="6" name="TextBox 5"/>
          <p:cNvSpPr txBox="1"/>
          <p:nvPr/>
        </p:nvSpPr>
        <p:spPr bwMode="auto">
          <a:xfrm>
            <a:off x="5953089" y="5192179"/>
            <a:ext cx="35344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371475">
              <a:buFont typeface="Wingdings"/>
              <a:buChar char="ü"/>
              <a:defRPr/>
            </a:pPr>
            <a:r>
              <a:rPr lang="ru-RU" sz="1600">
                <a:latin typeface="Arial"/>
                <a:cs typeface="Arial"/>
              </a:rPr>
              <a:t>к субсидированию могут быть приняты затраты, не связанные с достижением показателя  отчётного года</a:t>
            </a:r>
            <a:endParaRPr/>
          </a:p>
        </p:txBody>
      </p:sp>
      <p:sp>
        <p:nvSpPr>
          <p:cNvPr id="19" name="TextBox 18"/>
          <p:cNvSpPr txBox="1"/>
          <p:nvPr/>
        </p:nvSpPr>
        <p:spPr bwMode="auto">
          <a:xfrm>
            <a:off x="7439437" y="344745"/>
            <a:ext cx="2079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200">
                <a:latin typeface="Arial"/>
                <a:cs typeface="Arial"/>
              </a:rPr>
              <a:t>Проблемы интерпретации данных</a:t>
            </a:r>
            <a:endParaRPr/>
          </a:p>
        </p:txBody>
      </p:sp>
      <p:sp>
        <p:nvSpPr>
          <p:cNvPr id="20" name="TextBox 19"/>
          <p:cNvSpPr txBox="1"/>
          <p:nvPr/>
        </p:nvSpPr>
        <p:spPr bwMode="auto">
          <a:xfrm>
            <a:off x="214901" y="366335"/>
            <a:ext cx="16054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Южно-Уральский</a:t>
            </a:r>
            <a:endParaRPr/>
          </a:p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Государственный</a:t>
            </a:r>
            <a:endParaRPr/>
          </a:p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Аграрный Университет</a:t>
            </a:r>
            <a:endParaRPr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790700" y="297391"/>
            <a:ext cx="952500" cy="90646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 bwMode="auto">
          <a:xfrm>
            <a:off x="7451316" y="339650"/>
            <a:ext cx="2079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200">
                <a:latin typeface="Arial"/>
                <a:cs typeface="Arial"/>
              </a:rPr>
              <a:t>Расчётный уровень затрат на 1 га</a:t>
            </a:r>
            <a:endParaRPr/>
          </a:p>
        </p:txBody>
      </p:sp>
      <p:sp>
        <p:nvSpPr>
          <p:cNvPr id="8" name="TextBox 7"/>
          <p:cNvSpPr txBox="1"/>
          <p:nvPr/>
        </p:nvSpPr>
        <p:spPr bwMode="auto">
          <a:xfrm>
            <a:off x="3775497" y="314367"/>
            <a:ext cx="3448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400" b="1">
                <a:solidFill>
                  <a:schemeClr val="accent5">
                    <a:lumMod val="50000"/>
                  </a:schemeClr>
                </a:solidFill>
                <a:latin typeface="Arial"/>
                <a:cs typeface="Arial"/>
              </a:rPr>
              <a:t>Сопоставление с ведомственной отчётностью Челябинской области</a:t>
            </a:r>
            <a:endParaRPr/>
          </a:p>
        </p:txBody>
      </p:sp>
      <p:cxnSp>
        <p:nvCxnSpPr>
          <p:cNvPr id="10" name="Прямая соединительная линия 9"/>
          <p:cNvCxnSpPr>
            <a:cxnSpLocks/>
          </p:cNvCxnSpPr>
          <p:nvPr/>
        </p:nvCxnSpPr>
        <p:spPr bwMode="auto">
          <a:xfrm>
            <a:off x="3537221" y="156634"/>
            <a:ext cx="0" cy="8276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cxnSpLocks/>
          </p:cNvCxnSpPr>
          <p:nvPr/>
        </p:nvCxnSpPr>
        <p:spPr bwMode="auto">
          <a:xfrm>
            <a:off x="7119256" y="217640"/>
            <a:ext cx="0" cy="8276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3" name="Таблица 2"/>
          <p:cNvGraphicFramePr>
            <a:graphicFrameLocks xmlns:a="http://schemas.openxmlformats.org/drawingml/2006/main" noGrp="1"/>
          </p:cNvGraphicFramePr>
          <p:nvPr/>
        </p:nvGraphicFramePr>
        <p:xfrm>
          <a:off x="252867" y="2463782"/>
          <a:ext cx="9278256" cy="2207436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{5C22544A-7EE6-4342-B048-85BDC9FD1C3A}</a:tableStyleId>
              </a:tblPr>
              <a:tblGrid>
                <a:gridCol w="3092752"/>
                <a:gridCol w="2937209"/>
                <a:gridCol w="3248295"/>
              </a:tblGrid>
              <a:tr h="60638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600" b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Затраты на производство</a:t>
                      </a:r>
                      <a:endParaRPr/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600" b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Челябинск (среднее)</a:t>
                      </a:r>
                      <a:endParaRPr/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600" b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/>
                          <a:cs typeface="Arial"/>
                        </a:rPr>
                        <a:t>Разброс данных по производителям региона</a:t>
                      </a:r>
                      <a:endParaRPr/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</a:tr>
              <a:tr h="60638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ЗЕРНОВЫЕ</a:t>
                      </a:r>
                      <a:endParaRPr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11 928</a:t>
                      </a:r>
                      <a:endParaRPr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1 749,1 / 51 811</a:t>
                      </a:r>
                      <a:endParaRPr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8296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КОРМОВЫЕ</a:t>
                      </a:r>
                      <a:endParaRPr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12 300</a:t>
                      </a:r>
                      <a:endParaRPr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100 / 41 422</a:t>
                      </a:r>
                      <a:endParaRPr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638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КАРТОФЕЛЬ</a:t>
                      </a:r>
                      <a:endParaRPr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90 889</a:t>
                      </a:r>
                      <a:endParaRPr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26 525 / 325 333</a:t>
                      </a:r>
                      <a:endParaRPr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 bwMode="auto">
          <a:xfrm>
            <a:off x="207626" y="1410596"/>
            <a:ext cx="92782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600" b="1">
                <a:latin typeface="Arial"/>
                <a:cs typeface="Arial"/>
              </a:rPr>
              <a:t>Пример анализа уровня затрат на производство зерновых и зернобобовых, кормовых, картофеля (руб./га) по ведомственной отчётности СХО за 2023 год (9-АПК):</a:t>
            </a:r>
            <a:endParaRPr/>
          </a:p>
        </p:txBody>
      </p:sp>
      <p:sp>
        <p:nvSpPr>
          <p:cNvPr id="2" name="TextBox 1"/>
          <p:cNvSpPr txBox="1"/>
          <p:nvPr/>
        </p:nvSpPr>
        <p:spPr bwMode="auto">
          <a:xfrm>
            <a:off x="9117875" y="6333684"/>
            <a:ext cx="539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20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6</a:t>
            </a:r>
            <a:endParaRPr/>
          </a:p>
        </p:txBody>
      </p:sp>
      <p:sp>
        <p:nvSpPr>
          <p:cNvPr id="4" name="TextBox 3"/>
          <p:cNvSpPr txBox="1"/>
          <p:nvPr/>
        </p:nvSpPr>
        <p:spPr bwMode="auto">
          <a:xfrm>
            <a:off x="252867" y="5305782"/>
            <a:ext cx="9278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600">
                <a:latin typeface="Arial"/>
                <a:cs typeface="Arial"/>
              </a:rPr>
              <a:t>При сборе годовой отчётности работают ФЛК на соотношение субсидии/затраты, но по </a:t>
            </a:r>
            <a:r>
              <a:rPr lang="ru-RU" sz="1600">
                <a:latin typeface="Arial"/>
                <a:cs typeface="Arial"/>
              </a:rPr>
              <a:t>агротехработам</a:t>
            </a:r>
            <a:r>
              <a:rPr lang="ru-RU" sz="1600">
                <a:latin typeface="Arial"/>
                <a:cs typeface="Arial"/>
              </a:rPr>
              <a:t> – это суммарно зерновые, масличные (без рапса и сои), кормовые культуры.</a:t>
            </a:r>
            <a:endParaRPr/>
          </a:p>
        </p:txBody>
      </p:sp>
      <p:sp>
        <p:nvSpPr>
          <p:cNvPr id="5" name="TextBox 4"/>
          <p:cNvSpPr txBox="1"/>
          <p:nvPr/>
        </p:nvSpPr>
        <p:spPr bwMode="auto">
          <a:xfrm>
            <a:off x="207626" y="296929"/>
            <a:ext cx="16296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Южно-Уральский</a:t>
            </a:r>
            <a:endParaRPr/>
          </a:p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Государственный</a:t>
            </a:r>
            <a:endParaRPr/>
          </a:p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Аграрный Университет</a:t>
            </a:r>
            <a:endParaRPr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790700" y="297391"/>
            <a:ext cx="952500" cy="90646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 bwMode="auto">
          <a:xfrm>
            <a:off x="7451316" y="339650"/>
            <a:ext cx="2079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200">
                <a:latin typeface="Arial"/>
                <a:cs typeface="Arial"/>
              </a:rPr>
              <a:t>Расчётный уровень затрат на 1 га</a:t>
            </a:r>
            <a:endParaRPr/>
          </a:p>
        </p:txBody>
      </p:sp>
      <p:sp>
        <p:nvSpPr>
          <p:cNvPr id="8" name="TextBox 7"/>
          <p:cNvSpPr txBox="1"/>
          <p:nvPr/>
        </p:nvSpPr>
        <p:spPr bwMode="auto">
          <a:xfrm>
            <a:off x="3559059" y="286380"/>
            <a:ext cx="3448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400" b="1">
                <a:solidFill>
                  <a:schemeClr val="accent5">
                    <a:lumMod val="50000"/>
                  </a:schemeClr>
                </a:solidFill>
                <a:latin typeface="Arial"/>
                <a:cs typeface="Arial"/>
              </a:rPr>
              <a:t>Сопоставление с ведомственной отчётностью Челябинской области</a:t>
            </a:r>
            <a:endParaRPr/>
          </a:p>
        </p:txBody>
      </p:sp>
      <p:cxnSp>
        <p:nvCxnSpPr>
          <p:cNvPr id="10" name="Прямая соединительная линия 9"/>
          <p:cNvCxnSpPr>
            <a:cxnSpLocks/>
          </p:cNvCxnSpPr>
          <p:nvPr/>
        </p:nvCxnSpPr>
        <p:spPr bwMode="auto">
          <a:xfrm>
            <a:off x="3537221" y="156634"/>
            <a:ext cx="0" cy="8276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cxnSpLocks/>
          </p:cNvCxnSpPr>
          <p:nvPr/>
        </p:nvCxnSpPr>
        <p:spPr bwMode="auto">
          <a:xfrm>
            <a:off x="7119256" y="217640"/>
            <a:ext cx="0" cy="8276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3" name="Таблица 2"/>
          <p:cNvGraphicFramePr>
            <a:graphicFrameLocks xmlns:a="http://schemas.openxmlformats.org/drawingml/2006/main" noGrp="1"/>
          </p:cNvGraphicFramePr>
          <p:nvPr/>
        </p:nvGraphicFramePr>
        <p:xfrm>
          <a:off x="211547" y="2024276"/>
          <a:ext cx="9278256" cy="2425520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{5C22544A-7EE6-4342-B048-85BDC9FD1C3A}</a:tableStyleId>
              </a:tblPr>
              <a:tblGrid>
                <a:gridCol w="3092752"/>
                <a:gridCol w="2937209"/>
                <a:gridCol w="3248295"/>
              </a:tblGrid>
              <a:tr h="60638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600" b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Затраты на содержание</a:t>
                      </a:r>
                      <a:endParaRPr/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600" b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Челябинск (среднее)</a:t>
                      </a:r>
                      <a:endParaRPr/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600" b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/>
                          <a:cs typeface="Arial"/>
                        </a:rPr>
                        <a:t>Разброс данных на производителях за 2023 год</a:t>
                      </a:r>
                      <a:endParaRPr/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</a:tr>
              <a:tr h="60638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Основное стадо молочного КРС</a:t>
                      </a:r>
                      <a:endParaRPr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155 827</a:t>
                      </a:r>
                      <a:endParaRPr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45 021 / 269 171</a:t>
                      </a:r>
                      <a:endParaRPr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638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Птица (на мясо)</a:t>
                      </a:r>
                      <a:endParaRPr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1 103,7</a:t>
                      </a:r>
                      <a:endParaRPr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60,4 / 1 501,9</a:t>
                      </a:r>
                      <a:endParaRPr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6380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Яйценоская птица</a:t>
                      </a:r>
                      <a:endParaRPr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1 585,4</a:t>
                      </a:r>
                      <a:endParaRPr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1 178,6 / 4 227,1</a:t>
                      </a:r>
                      <a:endParaRPr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 bwMode="auto">
          <a:xfrm>
            <a:off x="211547" y="1255038"/>
            <a:ext cx="92782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600" b="1">
                <a:latin typeface="Arial"/>
                <a:cs typeface="Arial"/>
              </a:rPr>
              <a:t>Пример анализа уровня затрат на содержание животных (</a:t>
            </a:r>
            <a:r>
              <a:rPr lang="ru-RU" sz="1600" b="1">
                <a:latin typeface="Arial"/>
                <a:cs typeface="Arial"/>
              </a:rPr>
              <a:t>руб</a:t>
            </a:r>
            <a:r>
              <a:rPr lang="ru-RU" sz="1600" b="1">
                <a:latin typeface="Arial"/>
                <a:cs typeface="Arial"/>
              </a:rPr>
              <a:t>/гол) по ведомственной отчётности СХО за 2023 год (13-АПК):</a:t>
            </a:r>
            <a:endParaRPr/>
          </a:p>
        </p:txBody>
      </p:sp>
      <p:sp>
        <p:nvSpPr>
          <p:cNvPr id="2" name="TextBox 1"/>
          <p:cNvSpPr txBox="1"/>
          <p:nvPr/>
        </p:nvSpPr>
        <p:spPr bwMode="auto">
          <a:xfrm>
            <a:off x="9117875" y="6333684"/>
            <a:ext cx="539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20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7</a:t>
            </a:r>
            <a:endParaRPr/>
          </a:p>
        </p:txBody>
      </p:sp>
      <p:sp>
        <p:nvSpPr>
          <p:cNvPr id="4" name="TextBox 3"/>
          <p:cNvSpPr txBox="1"/>
          <p:nvPr/>
        </p:nvSpPr>
        <p:spPr bwMode="auto">
          <a:xfrm>
            <a:off x="211546" y="4828220"/>
            <a:ext cx="9278255" cy="1127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defRPr/>
            </a:pPr>
            <a:r>
              <a:rPr lang="ru-RU" sz="1600">
                <a:latin typeface="Arial"/>
                <a:ea typeface="Calibri"/>
                <a:cs typeface="Arial"/>
              </a:rPr>
              <a:t>При формировании отчётности мы агрегируем все поддержки на группу культур, продукцию животноводства (региональные, с софинансированием из федерального бюджета) на конкретного получателя. При приемке годовой отчётности введены форматно-логические контроли на соотношение субсидии/затраты по 9-АПК, 13-АПК.</a:t>
            </a:r>
            <a:endParaRPr/>
          </a:p>
        </p:txBody>
      </p:sp>
      <p:sp>
        <p:nvSpPr>
          <p:cNvPr id="6" name="TextBox 5"/>
          <p:cNvSpPr txBox="1"/>
          <p:nvPr/>
        </p:nvSpPr>
        <p:spPr bwMode="auto">
          <a:xfrm>
            <a:off x="214901" y="366335"/>
            <a:ext cx="2037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Южно-Уральский</a:t>
            </a:r>
            <a:endParaRPr/>
          </a:p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Государственный</a:t>
            </a:r>
            <a:endParaRPr/>
          </a:p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Аграрный Университет</a:t>
            </a:r>
            <a:endParaRPr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2274501" y="213221"/>
            <a:ext cx="952500" cy="90646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 bwMode="auto">
          <a:xfrm>
            <a:off x="7451316" y="339650"/>
            <a:ext cx="20798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400" b="1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Вопросы, требующие решения</a:t>
            </a:r>
            <a:endParaRPr/>
          </a:p>
        </p:txBody>
      </p:sp>
      <p:sp>
        <p:nvSpPr>
          <p:cNvPr id="8" name="TextBox 7"/>
          <p:cNvSpPr txBox="1"/>
          <p:nvPr/>
        </p:nvSpPr>
        <p:spPr bwMode="auto">
          <a:xfrm>
            <a:off x="3004457" y="339650"/>
            <a:ext cx="3448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400" b="1">
                <a:solidFill>
                  <a:schemeClr val="accent5">
                    <a:lumMod val="50000"/>
                  </a:schemeClr>
                </a:solidFill>
                <a:latin typeface="Arial"/>
                <a:cs typeface="Arial"/>
              </a:rPr>
              <a:t>Сопоставление с ведомственной отчётностью</a:t>
            </a:r>
            <a:endParaRPr/>
          </a:p>
        </p:txBody>
      </p:sp>
      <p:cxnSp>
        <p:nvCxnSpPr>
          <p:cNvPr id="10" name="Прямая соединительная линия 9"/>
          <p:cNvCxnSpPr>
            <a:cxnSpLocks/>
          </p:cNvCxnSpPr>
          <p:nvPr/>
        </p:nvCxnSpPr>
        <p:spPr bwMode="auto">
          <a:xfrm>
            <a:off x="2795451" y="217640"/>
            <a:ext cx="0" cy="8276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cxnSpLocks/>
          </p:cNvCxnSpPr>
          <p:nvPr/>
        </p:nvCxnSpPr>
        <p:spPr bwMode="auto">
          <a:xfrm>
            <a:off x="7119256" y="217640"/>
            <a:ext cx="0" cy="8276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 bwMode="auto">
          <a:xfrm>
            <a:off x="207626" y="1195340"/>
            <a:ext cx="9066998" cy="98727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>
                <a:latin typeface="Arial"/>
                <a:cs typeface="Arial"/>
              </a:rPr>
              <a:t>Что изменится в приёмке отчётности по господдержке за 2024 год для целей анализа уровня затрат на продукцию (1 га/1 гол) в части субсидируемых видов продукции</a:t>
            </a:r>
            <a:endParaRPr/>
          </a:p>
        </p:txBody>
      </p:sp>
      <p:sp>
        <p:nvSpPr>
          <p:cNvPr id="12" name="TextBox 11"/>
          <p:cNvSpPr txBox="1"/>
          <p:nvPr/>
        </p:nvSpPr>
        <p:spPr bwMode="auto">
          <a:xfrm>
            <a:off x="195051" y="2182619"/>
            <a:ext cx="9066998" cy="440120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600" b="1">
                <a:latin typeface="Arial"/>
                <a:cs typeface="Arial"/>
              </a:rPr>
              <a:t>Остаётся:</a:t>
            </a:r>
            <a:endParaRPr/>
          </a:p>
          <a:p>
            <a:pPr>
              <a:defRPr/>
            </a:pPr>
            <a:endParaRPr lang="ru-RU" sz="800">
              <a:latin typeface="Arial"/>
              <a:cs typeface="Arial"/>
            </a:endParaRPr>
          </a:p>
          <a:p>
            <a:pPr marL="285750" indent="-285750">
              <a:buFont typeface="Wingdings"/>
              <a:buChar char="ü"/>
              <a:defRPr/>
            </a:pPr>
            <a:r>
              <a:rPr lang="ru-RU" sz="1600">
                <a:latin typeface="Arial"/>
                <a:cs typeface="Arial"/>
              </a:rPr>
              <a:t>ФЛК соотношение субсидий к уровню затрат не превышает 100% (</a:t>
            </a:r>
            <a:r>
              <a:rPr lang="en-US" sz="1600">
                <a:latin typeface="Arial"/>
                <a:cs typeface="Arial"/>
              </a:rPr>
              <a:t>&lt;100%)</a:t>
            </a:r>
            <a:r>
              <a:rPr lang="ru-RU" sz="1600">
                <a:latin typeface="Arial"/>
                <a:cs typeface="Arial"/>
              </a:rPr>
              <a:t> по СХО;</a:t>
            </a:r>
            <a:endParaRPr/>
          </a:p>
          <a:p>
            <a:pPr marL="285750" indent="-285750">
              <a:buFont typeface="Wingdings"/>
              <a:buChar char="ü"/>
              <a:defRPr/>
            </a:pPr>
            <a:r>
              <a:rPr lang="ru-RU" sz="1600">
                <a:latin typeface="Arial"/>
                <a:cs typeface="Arial"/>
              </a:rPr>
              <a:t>сопоставление с данными Росстата по основным видам продукции по итогам сбора отчётности (СХО, КФХ, ИП)</a:t>
            </a:r>
            <a:endParaRPr/>
          </a:p>
          <a:p>
            <a:pPr marL="285750" indent="-285750">
              <a:buFont typeface="Wingdings"/>
              <a:buChar char="ü"/>
              <a:defRPr/>
            </a:pPr>
            <a:r>
              <a:rPr lang="ru-RU" sz="1600">
                <a:solidFill>
                  <a:schemeClr val="tx1"/>
                </a:solidFill>
                <a:latin typeface="Arial"/>
                <a:cs typeface="Arial"/>
              </a:rPr>
              <a:t>с 9-мес 2024 года на базе данных Росстата введена схема проверки по видам продукции, которых у региона </a:t>
            </a:r>
            <a:r>
              <a:rPr lang="ru-RU" sz="1600">
                <a:solidFill>
                  <a:srgbClr val="C00000"/>
                </a:solidFill>
                <a:latin typeface="Arial"/>
                <a:cs typeface="Arial"/>
              </a:rPr>
              <a:t>не может быть по природно-климатическим условиям </a:t>
            </a:r>
            <a:r>
              <a:rPr lang="ru-RU" sz="1600">
                <a:solidFill>
                  <a:schemeClr val="tx1"/>
                </a:solidFill>
                <a:latin typeface="Arial"/>
                <a:cs typeface="Arial"/>
              </a:rPr>
              <a:t>(в рамках схемы проверки контрольных соотношений на базе района и региона)</a:t>
            </a:r>
            <a:endParaRPr/>
          </a:p>
          <a:p>
            <a:pPr>
              <a:defRPr/>
            </a:pPr>
            <a:endParaRPr lang="ru-RU" sz="800">
              <a:latin typeface="Arial"/>
              <a:cs typeface="Arial"/>
            </a:endParaRPr>
          </a:p>
          <a:p>
            <a:pPr>
              <a:defRPr/>
            </a:pPr>
            <a:r>
              <a:rPr lang="ru-RU" sz="1600" b="1">
                <a:latin typeface="Arial"/>
                <a:cs typeface="Arial"/>
              </a:rPr>
              <a:t>В 1С Свод АПК за 2024 год добавятся отчёты, которые смогут формировать регион/муниципалитет:</a:t>
            </a:r>
            <a:endParaRPr/>
          </a:p>
          <a:p>
            <a:pPr>
              <a:defRPr/>
            </a:pPr>
            <a:endParaRPr lang="ru-RU" sz="800">
              <a:latin typeface="Arial"/>
              <a:cs typeface="Arial"/>
            </a:endParaRPr>
          </a:p>
          <a:p>
            <a:pPr marL="285750" indent="-285750">
              <a:buFont typeface="Wingdings"/>
              <a:buChar char="ü"/>
              <a:defRPr/>
            </a:pPr>
            <a:r>
              <a:rPr lang="ru-RU" sz="1600">
                <a:solidFill>
                  <a:schemeClr val="tx1"/>
                </a:solidFill>
                <a:latin typeface="Arial"/>
                <a:cs typeface="Arial"/>
              </a:rPr>
              <a:t>удельные затраты за 2020-2024 гг. в расчёте на 1 га посевных площадей (</a:t>
            </a:r>
            <a:r>
              <a:rPr lang="ru-RU" sz="1600">
                <a:solidFill>
                  <a:schemeClr val="tx1"/>
                </a:solidFill>
                <a:latin typeface="Arial"/>
                <a:cs typeface="Arial"/>
              </a:rPr>
              <a:t>руб</a:t>
            </a:r>
            <a:r>
              <a:rPr lang="ru-RU" sz="1600">
                <a:solidFill>
                  <a:schemeClr val="tx1"/>
                </a:solidFill>
                <a:latin typeface="Arial"/>
                <a:cs typeface="Arial"/>
              </a:rPr>
              <a:t>/га) по основным субсидируемым культурам в растениеводстве;</a:t>
            </a:r>
            <a:endParaRPr lang="en-US" sz="1600">
              <a:solidFill>
                <a:schemeClr val="tx1"/>
              </a:solidFill>
              <a:latin typeface="Arial"/>
              <a:cs typeface="Arial"/>
            </a:endParaRPr>
          </a:p>
          <a:p>
            <a:pPr marL="285750" indent="-285750">
              <a:buFont typeface="Wingdings"/>
              <a:buChar char="ü"/>
              <a:defRPr/>
            </a:pPr>
            <a:r>
              <a:rPr lang="ru-RU" sz="1600">
                <a:solidFill>
                  <a:schemeClr val="tx1"/>
                </a:solidFill>
                <a:latin typeface="Arial"/>
                <a:cs typeface="Arial"/>
              </a:rPr>
              <a:t>удельные затраты за 2020-2024 гг. в расчёте на 1 га закладки и ухода по многолетним насаждениям и виноградникам по видам субсидируемых культур;</a:t>
            </a:r>
            <a:endParaRPr/>
          </a:p>
          <a:p>
            <a:pPr marL="285750" indent="-285750">
              <a:buFont typeface="Wingdings"/>
              <a:buChar char="ü"/>
              <a:defRPr/>
            </a:pPr>
            <a:r>
              <a:rPr lang="ru-RU" sz="1600">
                <a:solidFill>
                  <a:schemeClr val="tx1"/>
                </a:solidFill>
                <a:latin typeface="Arial"/>
                <a:cs typeface="Arial"/>
              </a:rPr>
              <a:t>удельные затраты за 2020-2024 гг. в расчёте на 1 гол среднегодового поголовья (</a:t>
            </a:r>
            <a:r>
              <a:rPr lang="ru-RU" sz="1600">
                <a:solidFill>
                  <a:schemeClr val="tx1"/>
                </a:solidFill>
                <a:latin typeface="Arial"/>
                <a:cs typeface="Arial"/>
              </a:rPr>
              <a:t>руб</a:t>
            </a:r>
            <a:r>
              <a:rPr lang="ru-RU" sz="1600">
                <a:solidFill>
                  <a:schemeClr val="tx1"/>
                </a:solidFill>
                <a:latin typeface="Arial"/>
                <a:cs typeface="Arial"/>
              </a:rPr>
              <a:t>/гол) по основным видам животных, поголовье или выход продукции по которым субсидируются.</a:t>
            </a:r>
            <a:endParaRPr lang="ru-RU" sz="1600">
              <a:latin typeface="Arial"/>
              <a:cs typeface="Arial"/>
            </a:endParaRPr>
          </a:p>
        </p:txBody>
      </p:sp>
      <p:sp>
        <p:nvSpPr>
          <p:cNvPr id="15" name="TextBox 14"/>
          <p:cNvSpPr txBox="1"/>
          <p:nvPr/>
        </p:nvSpPr>
        <p:spPr bwMode="auto">
          <a:xfrm>
            <a:off x="9111547" y="6379850"/>
            <a:ext cx="539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20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8</a:t>
            </a:r>
            <a:endParaRPr/>
          </a:p>
        </p:txBody>
      </p:sp>
      <p:sp>
        <p:nvSpPr>
          <p:cNvPr id="2" name="TextBox 1"/>
          <p:cNvSpPr txBox="1"/>
          <p:nvPr/>
        </p:nvSpPr>
        <p:spPr bwMode="auto">
          <a:xfrm>
            <a:off x="207626" y="339650"/>
            <a:ext cx="16211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Южно-Уральский</a:t>
            </a:r>
            <a:endParaRPr/>
          </a:p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Государственный</a:t>
            </a:r>
            <a:endParaRPr/>
          </a:p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Аграрный Университет</a:t>
            </a:r>
            <a:endParaRPr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790700" y="297391"/>
            <a:ext cx="881696" cy="83908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 bwMode="auto">
          <a:xfrm>
            <a:off x="7451316" y="339650"/>
            <a:ext cx="2079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200">
                <a:latin typeface="Arial"/>
                <a:cs typeface="Arial"/>
              </a:rPr>
              <a:t>Пример сопоставления показателей</a:t>
            </a:r>
            <a:endParaRPr/>
          </a:p>
        </p:txBody>
      </p:sp>
      <p:sp>
        <p:nvSpPr>
          <p:cNvPr id="8" name="TextBox 7"/>
          <p:cNvSpPr txBox="1"/>
          <p:nvPr/>
        </p:nvSpPr>
        <p:spPr bwMode="auto">
          <a:xfrm>
            <a:off x="3495309" y="369455"/>
            <a:ext cx="3448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400" b="1">
                <a:solidFill>
                  <a:schemeClr val="accent5">
                    <a:lumMod val="50000"/>
                  </a:schemeClr>
                </a:solidFill>
                <a:latin typeface="Arial"/>
                <a:cs typeface="Arial"/>
              </a:rPr>
              <a:t>Сопоставление с ведомственной отчётностью</a:t>
            </a:r>
            <a:endParaRPr/>
          </a:p>
        </p:txBody>
      </p:sp>
      <p:cxnSp>
        <p:nvCxnSpPr>
          <p:cNvPr id="10" name="Прямая соединительная линия 9"/>
          <p:cNvCxnSpPr>
            <a:cxnSpLocks/>
          </p:cNvCxnSpPr>
          <p:nvPr/>
        </p:nvCxnSpPr>
        <p:spPr bwMode="auto">
          <a:xfrm>
            <a:off x="3358260" y="248180"/>
            <a:ext cx="0" cy="8276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cxnSpLocks/>
          </p:cNvCxnSpPr>
          <p:nvPr/>
        </p:nvCxnSpPr>
        <p:spPr bwMode="auto">
          <a:xfrm>
            <a:off x="7119256" y="217640"/>
            <a:ext cx="0" cy="8276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 bwMode="auto">
          <a:xfrm>
            <a:off x="9117875" y="6333684"/>
            <a:ext cx="539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20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9</a:t>
            </a:r>
            <a:endParaRPr/>
          </a:p>
        </p:txBody>
      </p:sp>
      <p:sp>
        <p:nvSpPr>
          <p:cNvPr id="4" name="TextBox 3"/>
          <p:cNvSpPr txBox="1"/>
          <p:nvPr/>
        </p:nvSpPr>
        <p:spPr bwMode="auto">
          <a:xfrm>
            <a:off x="207626" y="339650"/>
            <a:ext cx="2036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Южно-Уральский</a:t>
            </a:r>
            <a:endParaRPr/>
          </a:p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Государственный</a:t>
            </a:r>
            <a:endParaRPr/>
          </a:p>
          <a:p>
            <a:pPr>
              <a:defRPr/>
            </a:pPr>
            <a:r>
              <a:rPr lang="ru-RU" sz="1200" b="1">
                <a:latin typeface="Arial"/>
                <a:cs typeface="Arial"/>
              </a:rPr>
              <a:t>Аграрный Университет</a:t>
            </a:r>
            <a:endParaRPr/>
          </a:p>
        </p:txBody>
      </p:sp>
      <p:graphicFrame>
        <p:nvGraphicFramePr>
          <p:cNvPr id="22" name="Таблица 21"/>
          <p:cNvGraphicFramePr>
            <a:graphicFrameLocks xmlns:a="http://schemas.openxmlformats.org/drawingml/2006/main" noGrp="1"/>
          </p:cNvGraphicFramePr>
          <p:nvPr/>
        </p:nvGraphicFramePr>
        <p:xfrm>
          <a:off x="456013" y="2682456"/>
          <a:ext cx="9359900" cy="2742384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{2D5ABB26-0587-4C30-8999-92F81FD0307C}</a:tableStyleId>
              </a:tblPr>
              <a:tblGrid>
                <a:gridCol w="4212687"/>
                <a:gridCol w="5147213"/>
              </a:tblGrid>
              <a:tr h="914128">
                <a:tc>
                  <a:txBody>
                    <a:bodyPr/>
                    <a:p>
                      <a:pPr lvl="5">
                        <a:defRPr/>
                      </a:pPr>
                      <a:r>
                        <a:rPr lang="ru-RU" sz="2400">
                          <a:latin typeface="Arial"/>
                          <a:cs typeface="Arial"/>
                        </a:rPr>
                        <a:t>1 ГА</a:t>
                      </a:r>
                      <a:endParaRPr/>
                    </a:p>
                  </a:txBody>
                  <a:tcPr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 rowSpan="3">
                  <a:txBody>
                    <a:bodyPr/>
                    <a:p>
                      <a:pPr lvl="2" algn="l">
                        <a:defRPr/>
                      </a:pPr>
                      <a:r>
                        <a:rPr lang="ru-RU" sz="2400">
                          <a:latin typeface="Arial"/>
                          <a:cs typeface="Arial"/>
                        </a:rPr>
                        <a:t>Производство / </a:t>
                      </a:r>
                      <a:endParaRPr/>
                    </a:p>
                    <a:p>
                      <a:pPr lvl="2" algn="l">
                        <a:defRPr/>
                      </a:pPr>
                      <a:r>
                        <a:rPr lang="ru-RU" sz="2400">
                          <a:latin typeface="Arial"/>
                          <a:cs typeface="Arial"/>
                        </a:rPr>
                        <a:t>реализация</a:t>
                      </a:r>
                      <a:endParaRPr/>
                    </a:p>
                  </a:txBody>
                  <a:tcPr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</a:tr>
              <a:tr h="914128">
                <a:tc>
                  <a:txBody>
                    <a:bodyPr/>
                    <a:p>
                      <a:pPr lvl="5">
                        <a:defRPr/>
                      </a:pPr>
                      <a:r>
                        <a:rPr lang="ru-RU" sz="2400">
                          <a:latin typeface="Arial"/>
                          <a:cs typeface="Arial"/>
                        </a:rPr>
                        <a:t>1 ГОЛОВА</a:t>
                      </a:r>
                      <a:endParaRPr/>
                    </a:p>
                  </a:txBody>
                  <a:tcPr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 vMerge="1"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</a:tr>
              <a:tr h="914128">
                <a:tc>
                  <a:txBody>
                    <a:bodyPr/>
                    <a:p>
                      <a:pPr lvl="5">
                        <a:defRPr/>
                      </a:pPr>
                      <a:r>
                        <a:rPr lang="ru-RU" sz="2400">
                          <a:latin typeface="Arial"/>
                          <a:cs typeface="Arial"/>
                        </a:rPr>
                        <a:t>Ц / ТОННА</a:t>
                      </a:r>
                      <a:endParaRPr/>
                    </a:p>
                  </a:txBody>
                  <a:tcPr anchor="b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 vMerge="1">
                  <a:txBody>
                    <a:bodyPr/>
                    <a:p>
                      <a:pPr>
                        <a:defRPr/>
                      </a:pPr>
                      <a:endParaRPr lang="ru-RU"/>
                    </a:p>
                  </a:txBody>
                  <a:tcPr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</a:tr>
            </a:tbl>
          </a:graphicData>
        </a:graphic>
      </p:graphicFrame>
      <p:sp>
        <p:nvSpPr>
          <p:cNvPr id="23" name="Правая фигурная скобка 22"/>
          <p:cNvSpPr/>
          <p:nvPr/>
        </p:nvSpPr>
        <p:spPr bwMode="auto">
          <a:xfrm>
            <a:off x="4511593" y="2407754"/>
            <a:ext cx="255041" cy="3005254"/>
          </a:xfrm>
          <a:custGeom>
            <a:avLst/>
            <a:gdLst>
              <a:gd name="connsiteX0" fmla="*/ 0 w 267419"/>
              <a:gd name="connsiteY0" fmla="*/ 0 h 1302588"/>
              <a:gd name="connsiteX1" fmla="*/ 133710 w 267419"/>
              <a:gd name="connsiteY1" fmla="*/ 22284 h 1302588"/>
              <a:gd name="connsiteX2" fmla="*/ 133710 w 267419"/>
              <a:gd name="connsiteY2" fmla="*/ 629010 h 1302588"/>
              <a:gd name="connsiteX3" fmla="*/ 267420 w 267419"/>
              <a:gd name="connsiteY3" fmla="*/ 651294 h 1302588"/>
              <a:gd name="connsiteX4" fmla="*/ 133710 w 267419"/>
              <a:gd name="connsiteY4" fmla="*/ 673578 h 1302588"/>
              <a:gd name="connsiteX5" fmla="*/ 133710 w 267419"/>
              <a:gd name="connsiteY5" fmla="*/ 1280304 h 1302588"/>
              <a:gd name="connsiteX6" fmla="*/ 0 w 267419"/>
              <a:gd name="connsiteY6" fmla="*/ 1302588 h 1302588"/>
              <a:gd name="connsiteX7" fmla="*/ 0 w 267419"/>
              <a:gd name="connsiteY7" fmla="*/ 0 h 1302588"/>
              <a:gd name="connsiteX0" fmla="*/ 0 w 267419"/>
              <a:gd name="connsiteY0" fmla="*/ 0 h 1302588"/>
              <a:gd name="connsiteX1" fmla="*/ 133710 w 267419"/>
              <a:gd name="connsiteY1" fmla="*/ 22284 h 1302588"/>
              <a:gd name="connsiteX2" fmla="*/ 133710 w 267419"/>
              <a:gd name="connsiteY2" fmla="*/ 629010 h 1302588"/>
              <a:gd name="connsiteX3" fmla="*/ 267420 w 267419"/>
              <a:gd name="connsiteY3" fmla="*/ 651294 h 1302588"/>
              <a:gd name="connsiteX4" fmla="*/ 133710 w 267419"/>
              <a:gd name="connsiteY4" fmla="*/ 673578 h 1302588"/>
              <a:gd name="connsiteX5" fmla="*/ 133710 w 267419"/>
              <a:gd name="connsiteY5" fmla="*/ 1280304 h 1302588"/>
              <a:gd name="connsiteX6" fmla="*/ 0 w 267419"/>
              <a:gd name="connsiteY6" fmla="*/ 1302588 h 1302588"/>
              <a:gd name="connsiteX0" fmla="*/ 0 w 267432"/>
              <a:gd name="connsiteY0" fmla="*/ 0 h 1302588"/>
              <a:gd name="connsiteX1" fmla="*/ 133710 w 267432"/>
              <a:gd name="connsiteY1" fmla="*/ 22284 h 1302588"/>
              <a:gd name="connsiteX2" fmla="*/ 133710 w 267432"/>
              <a:gd name="connsiteY2" fmla="*/ 629010 h 1302588"/>
              <a:gd name="connsiteX3" fmla="*/ 267420 w 267432"/>
              <a:gd name="connsiteY3" fmla="*/ 651294 h 1302588"/>
              <a:gd name="connsiteX4" fmla="*/ 133710 w 267432"/>
              <a:gd name="connsiteY4" fmla="*/ 673578 h 1302588"/>
              <a:gd name="connsiteX5" fmla="*/ 133710 w 267432"/>
              <a:gd name="connsiteY5" fmla="*/ 1280304 h 1302588"/>
              <a:gd name="connsiteX6" fmla="*/ 0 w 267432"/>
              <a:gd name="connsiteY6" fmla="*/ 1302588 h 1302588"/>
              <a:gd name="connsiteX7" fmla="*/ 0 w 267432"/>
              <a:gd name="connsiteY7" fmla="*/ 0 h 1302588"/>
              <a:gd name="connsiteX0" fmla="*/ 0 w 267432"/>
              <a:gd name="connsiteY0" fmla="*/ 0 h 1302588"/>
              <a:gd name="connsiteX1" fmla="*/ 133710 w 267432"/>
              <a:gd name="connsiteY1" fmla="*/ 22284 h 1302588"/>
              <a:gd name="connsiteX2" fmla="*/ 133710 w 267432"/>
              <a:gd name="connsiteY2" fmla="*/ 629010 h 1302588"/>
              <a:gd name="connsiteX3" fmla="*/ 267420 w 267432"/>
              <a:gd name="connsiteY3" fmla="*/ 651294 h 1302588"/>
              <a:gd name="connsiteX4" fmla="*/ 142337 w 267432"/>
              <a:gd name="connsiteY4" fmla="*/ 742590 h 1302588"/>
              <a:gd name="connsiteX5" fmla="*/ 133710 w 267432"/>
              <a:gd name="connsiteY5" fmla="*/ 1280304 h 1302588"/>
              <a:gd name="connsiteX6" fmla="*/ 0 w 267432"/>
              <a:gd name="connsiteY6" fmla="*/ 1302588 h 1302588"/>
              <a:gd name="connsiteX0" fmla="*/ 0 w 268056"/>
              <a:gd name="connsiteY0" fmla="*/ 0 h 1302588"/>
              <a:gd name="connsiteX1" fmla="*/ 133710 w 268056"/>
              <a:gd name="connsiteY1" fmla="*/ 22284 h 1302588"/>
              <a:gd name="connsiteX2" fmla="*/ 133710 w 268056"/>
              <a:gd name="connsiteY2" fmla="*/ 629010 h 1302588"/>
              <a:gd name="connsiteX3" fmla="*/ 267420 w 268056"/>
              <a:gd name="connsiteY3" fmla="*/ 651294 h 1302588"/>
              <a:gd name="connsiteX4" fmla="*/ 133710 w 268056"/>
              <a:gd name="connsiteY4" fmla="*/ 673578 h 1302588"/>
              <a:gd name="connsiteX5" fmla="*/ 133710 w 268056"/>
              <a:gd name="connsiteY5" fmla="*/ 1280304 h 1302588"/>
              <a:gd name="connsiteX6" fmla="*/ 0 w 268056"/>
              <a:gd name="connsiteY6" fmla="*/ 1302588 h 1302588"/>
              <a:gd name="connsiteX7" fmla="*/ 0 w 268056"/>
              <a:gd name="connsiteY7" fmla="*/ 0 h 1302588"/>
              <a:gd name="connsiteX0" fmla="*/ 0 w 268056"/>
              <a:gd name="connsiteY0" fmla="*/ 0 h 1302588"/>
              <a:gd name="connsiteX1" fmla="*/ 133710 w 268056"/>
              <a:gd name="connsiteY1" fmla="*/ 22284 h 1302588"/>
              <a:gd name="connsiteX2" fmla="*/ 194095 w 268056"/>
              <a:gd name="connsiteY2" fmla="*/ 559999 h 1302588"/>
              <a:gd name="connsiteX3" fmla="*/ 267420 w 268056"/>
              <a:gd name="connsiteY3" fmla="*/ 651294 h 1302588"/>
              <a:gd name="connsiteX4" fmla="*/ 142337 w 268056"/>
              <a:gd name="connsiteY4" fmla="*/ 742590 h 1302588"/>
              <a:gd name="connsiteX5" fmla="*/ 133710 w 268056"/>
              <a:gd name="connsiteY5" fmla="*/ 1280304 h 1302588"/>
              <a:gd name="connsiteX6" fmla="*/ 0 w 268056"/>
              <a:gd name="connsiteY6" fmla="*/ 1302588 h 1302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8056" h="1302588" fill="norm" stroke="0" extrusionOk="0">
                <a:moveTo>
                  <a:pt x="0" y="0"/>
                </a:moveTo>
                <a:cubicBezTo>
                  <a:pt x="73846" y="0"/>
                  <a:pt x="133710" y="9977"/>
                  <a:pt x="133710" y="22284"/>
                </a:cubicBezTo>
                <a:lnTo>
                  <a:pt x="133710" y="629010"/>
                </a:lnTo>
                <a:cubicBezTo>
                  <a:pt x="133710" y="641317"/>
                  <a:pt x="193574" y="651294"/>
                  <a:pt x="267420" y="651294"/>
                </a:cubicBezTo>
                <a:cubicBezTo>
                  <a:pt x="193574" y="651294"/>
                  <a:pt x="133710" y="661271"/>
                  <a:pt x="133710" y="673578"/>
                </a:cubicBezTo>
                <a:lnTo>
                  <a:pt x="133710" y="1280304"/>
                </a:lnTo>
                <a:cubicBezTo>
                  <a:pt x="133710" y="1292611"/>
                  <a:pt x="73846" y="1302588"/>
                  <a:pt x="0" y="1302588"/>
                </a:cubicBezTo>
                <a:lnTo>
                  <a:pt x="0" y="0"/>
                </a:lnTo>
                <a:close/>
              </a:path>
              <a:path w="268056" h="1302588" fill="none" stroke="1" extrusionOk="0">
                <a:moveTo>
                  <a:pt x="0" y="0"/>
                </a:moveTo>
                <a:cubicBezTo>
                  <a:pt x="73846" y="0"/>
                  <a:pt x="133710" y="9977"/>
                  <a:pt x="133710" y="22284"/>
                </a:cubicBezTo>
                <a:lnTo>
                  <a:pt x="194095" y="559999"/>
                </a:lnTo>
                <a:cubicBezTo>
                  <a:pt x="194095" y="572306"/>
                  <a:pt x="276046" y="620862"/>
                  <a:pt x="267420" y="651294"/>
                </a:cubicBezTo>
                <a:cubicBezTo>
                  <a:pt x="258794" y="681726"/>
                  <a:pt x="142337" y="730283"/>
                  <a:pt x="142337" y="742590"/>
                </a:cubicBezTo>
                <a:cubicBezTo>
                  <a:pt x="142337" y="944832"/>
                  <a:pt x="133710" y="1078062"/>
                  <a:pt x="133710" y="1280304"/>
                </a:cubicBezTo>
                <a:cubicBezTo>
                  <a:pt x="133710" y="1292611"/>
                  <a:pt x="73846" y="1302588"/>
                  <a:pt x="0" y="1302588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" name="Прямоугольник 23"/>
          <p:cNvSpPr/>
          <p:nvPr/>
        </p:nvSpPr>
        <p:spPr bwMode="auto">
          <a:xfrm>
            <a:off x="233134" y="1173975"/>
            <a:ext cx="9297982" cy="98727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>
                <a:latin typeface="Arial"/>
                <a:cs typeface="Arial"/>
              </a:rPr>
              <a:t>Наличие показателей результата в ведомственных формах отчётности (9-АПК, 13-АПК, 14-АПК, 1-КФХ, 1-ИП, 16-АПК)</a:t>
            </a:r>
            <a:endParaRPr/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2229998" y="169414"/>
            <a:ext cx="952500" cy="906463"/>
          </a:xfrm>
          <a:prstGeom prst="rect">
            <a:avLst/>
          </a:prstGeom>
        </p:spPr>
      </p:pic>
      <p:grpSp>
        <p:nvGrpSpPr>
          <p:cNvPr id="5" name="Группа 4"/>
          <p:cNvGrpSpPr/>
          <p:nvPr/>
        </p:nvGrpSpPr>
        <p:grpSpPr bwMode="auto">
          <a:xfrm>
            <a:off x="777526" y="2430839"/>
            <a:ext cx="1236987" cy="3142321"/>
            <a:chOff x="655606" y="1765705"/>
            <a:chExt cx="1300110" cy="3379348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3" name="Овал 12"/>
            <p:cNvSpPr/>
            <p:nvPr/>
          </p:nvSpPr>
          <p:spPr bwMode="auto">
            <a:xfrm>
              <a:off x="655608" y="1876794"/>
              <a:ext cx="1002109" cy="98591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5" name="Овал 14"/>
            <p:cNvSpPr/>
            <p:nvPr/>
          </p:nvSpPr>
          <p:spPr bwMode="auto">
            <a:xfrm>
              <a:off x="655607" y="3018594"/>
              <a:ext cx="1002109" cy="98591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8" name="Овал 17"/>
            <p:cNvSpPr/>
            <p:nvPr/>
          </p:nvSpPr>
          <p:spPr bwMode="auto">
            <a:xfrm>
              <a:off x="655606" y="4159139"/>
              <a:ext cx="1002109" cy="98591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pic>
          <p:nvPicPr>
            <p:cNvPr id="19" name="Рисунок 18"/>
            <p:cNvPicPr>
              <a:picLocks noChangeAspect="1"/>
            </p:cNvPicPr>
            <p:nvPr/>
          </p:nvPicPr>
          <p:blipFill>
            <a:blip r:embed="rId3"/>
            <a:stretch/>
          </p:blipFill>
          <p:spPr bwMode="auto">
            <a:xfrm>
              <a:off x="953606" y="2863963"/>
              <a:ext cx="1002110" cy="1002110"/>
            </a:xfrm>
            <a:prstGeom prst="rect">
              <a:avLst/>
            </a:prstGeom>
            <a:grpFill/>
          </p:spPr>
        </p:pic>
        <p:pic>
          <p:nvPicPr>
            <p:cNvPr id="20" name="Рисунок 19"/>
            <p:cNvPicPr>
              <a:picLocks noChangeAspect="1"/>
            </p:cNvPicPr>
            <p:nvPr/>
          </p:nvPicPr>
          <p:blipFill>
            <a:blip r:embed="rId4"/>
            <a:stretch/>
          </p:blipFill>
          <p:spPr bwMode="auto">
            <a:xfrm>
              <a:off x="953606" y="1765705"/>
              <a:ext cx="1002110" cy="1002110"/>
            </a:xfrm>
            <a:prstGeom prst="rect">
              <a:avLst/>
            </a:prstGeom>
            <a:grpFill/>
          </p:spPr>
        </p:pic>
        <p:pic>
          <p:nvPicPr>
            <p:cNvPr id="21" name="Рисунок 20"/>
            <p:cNvPicPr>
              <a:picLocks noChangeAspect="1"/>
            </p:cNvPicPr>
            <p:nvPr/>
          </p:nvPicPr>
          <p:blipFill>
            <a:blip r:embed="rId5"/>
            <a:stretch/>
          </p:blipFill>
          <p:spPr bwMode="auto">
            <a:xfrm>
              <a:off x="953606" y="4068247"/>
              <a:ext cx="1002109" cy="1002109"/>
            </a:xfrm>
            <a:prstGeom prst="rect">
              <a:avLst/>
            </a:prstGeom>
            <a:grpFill/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Тема 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0</Words>
  <Application>Р7-Офис/2024.3.1.523</Application>
  <DocSecurity>0</DocSecurity>
  <PresentationFormat>Лист A4 (210x297 мм)</PresentationFormat>
  <Paragraphs>0</Paragraphs>
  <Slides>18</Slides>
  <Notes>18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brown james</dc:creator>
  <cp:keywords/>
  <dc:description/>
  <dc:identifier/>
  <dc:language/>
  <cp:lastModifiedBy/>
  <cp:revision>292</cp:revision>
  <dcterms:created xsi:type="dcterms:W3CDTF">2023-08-18T07:30:53Z</dcterms:created>
  <dcterms:modified xsi:type="dcterms:W3CDTF">2024-11-15T04:32:22Z</dcterms:modified>
  <cp:category/>
  <cp:contentStatus/>
  <cp:version/>
</cp:coreProperties>
</file>