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8"/>
  </p:notesMasterIdLst>
  <p:sldIdLst>
    <p:sldId id="368" r:id="rId3"/>
    <p:sldId id="545" r:id="rId4"/>
    <p:sldId id="554" r:id="rId5"/>
    <p:sldId id="537" r:id="rId6"/>
    <p:sldId id="551" r:id="rId7"/>
    <p:sldId id="542" r:id="rId8"/>
    <p:sldId id="538" r:id="rId9"/>
    <p:sldId id="544" r:id="rId10"/>
    <p:sldId id="547" r:id="rId11"/>
    <p:sldId id="548" r:id="rId12"/>
    <p:sldId id="549" r:id="rId13"/>
    <p:sldId id="550" r:id="rId14"/>
    <p:sldId id="552" r:id="rId15"/>
    <p:sldId id="553" r:id="rId16"/>
    <p:sldId id="388" r:id="rId17"/>
  </p:sldIdLst>
  <p:sldSz cx="9144000" cy="6858000" type="screen4x3"/>
  <p:notesSz cx="6797675" cy="9926638"/>
  <p:defaultTextStyle>
    <a:defPPr>
      <a:defRPr lang="ru-RU"/>
    </a:defPPr>
    <a:lvl1pPr marL="0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296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F5C"/>
    <a:srgbClr val="CC0000"/>
    <a:srgbClr val="004A82"/>
    <a:srgbClr val="FF9966"/>
    <a:srgbClr val="FFFF99"/>
    <a:srgbClr val="01FFF9"/>
    <a:srgbClr val="01FF7A"/>
    <a:srgbClr val="FF89C4"/>
    <a:srgbClr val="CC99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423" autoAdjust="0"/>
  </p:normalViewPr>
  <p:slideViewPr>
    <p:cSldViewPr showGuides="1">
      <p:cViewPr>
        <p:scale>
          <a:sx n="130" d="100"/>
          <a:sy n="130" d="100"/>
        </p:scale>
        <p:origin x="-990" y="864"/>
      </p:cViewPr>
      <p:guideLst>
        <p:guide orient="horz" pos="2160"/>
        <p:guide orient="horz" pos="1012"/>
        <p:guide orient="horz" pos="316"/>
        <p:guide orient="horz" pos="4055"/>
        <p:guide pos="2880"/>
        <p:guide pos="708"/>
        <p:guide pos="1560"/>
        <p:guide pos="5140"/>
        <p:guide pos="5521"/>
        <p:guide pos="51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293" tIns="45647" rIns="91293" bIns="456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293" tIns="45647" rIns="91293" bIns="45647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3" tIns="45647" rIns="91293" bIns="4564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 noEditPoints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93" tIns="45647" rIns="91293" bIns="4564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293" tIns="45647" rIns="91293" bIns="456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1293" tIns="45647" rIns="91293" bIns="45647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340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296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слайд1</a:t>
            </a:r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48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48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48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48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48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4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48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48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48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48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48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48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48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" y="1428"/>
            <a:ext cx="9142642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 noEditPoints="1"/>
          </p:cNvSpPr>
          <p:nvPr>
            <p:ph type="ctrTitle" hasCustomPrompt="1"/>
          </p:nvPr>
        </p:nvSpPr>
        <p:spPr>
          <a:xfrm>
            <a:off x="685800" y="3363691"/>
            <a:ext cx="7772400" cy="1470025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 hasCustomPrompt="1"/>
          </p:nvPr>
        </p:nvSpPr>
        <p:spPr>
          <a:xfrm>
            <a:off x="1371600" y="4865835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7753351" y="303212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534988" y="303212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" y="1428"/>
            <a:ext cx="9142642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 noEditPoints="1"/>
          </p:cNvSpPr>
          <p:nvPr>
            <p:ph type="ctrTitle" hasCustomPrompt="1"/>
          </p:nvPr>
        </p:nvSpPr>
        <p:spPr>
          <a:xfrm>
            <a:off x="685800" y="3363691"/>
            <a:ext cx="7772400" cy="1470025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 hasCustomPrompt="1"/>
          </p:nvPr>
        </p:nvSpPr>
        <p:spPr>
          <a:xfrm>
            <a:off x="1371600" y="4865835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1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22636" y="1012507"/>
            <a:ext cx="7320689" cy="2024629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22636" y="3429722"/>
            <a:ext cx="7320689" cy="3006404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 noEditPoints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" y="1912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22635" y="501070"/>
            <a:ext cx="7337192" cy="1105804"/>
          </a:xfrm>
        </p:spPr>
        <p:txBody>
          <a:bodyPr/>
          <a:lstStyle>
            <a:lvl1pPr algn="l"/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 noEditPoints="1"/>
          </p:cNvSpPr>
          <p:nvPr>
            <p:ph sz="half" idx="1"/>
          </p:nvPr>
        </p:nvSpPr>
        <p:spPr>
          <a:xfrm>
            <a:off x="822635" y="1606872"/>
            <a:ext cx="3620764" cy="469579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514932" y="1606872"/>
            <a:ext cx="3644897" cy="469579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 noEditPoints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22634" y="501067"/>
            <a:ext cx="7864166" cy="1105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22634" y="1606872"/>
            <a:ext cx="3674753" cy="56800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822634" y="2174876"/>
            <a:ext cx="3674753" cy="42612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4572004" y="1606872"/>
            <a:ext cx="3587825" cy="56800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 noEditPoints="1"/>
          </p:cNvSpPr>
          <p:nvPr>
            <p:ph sz="quarter" idx="4"/>
          </p:nvPr>
        </p:nvSpPr>
        <p:spPr>
          <a:xfrm>
            <a:off x="4572004" y="2188097"/>
            <a:ext cx="3587825" cy="424802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 noEditPoints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 noEditPoints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" y="1912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22635" y="501070"/>
            <a:ext cx="7864166" cy="1105804"/>
          </a:xfrm>
        </p:spPr>
        <p:txBody>
          <a:bodyPr/>
          <a:lstStyle>
            <a:lvl1pPr algn="l"/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 noEditPoints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 noEditPoints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191048" y="5872592"/>
            <a:ext cx="567428" cy="653107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lvl1pPr algn="ctr">
              <a:defRPr sz="21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2" y="273051"/>
            <a:ext cx="3008313" cy="116204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3575050" y="273051"/>
            <a:ext cx="5111750" cy="585311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" y="1912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822636" y="1606872"/>
            <a:ext cx="7320689" cy="4829253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 noEditPoints="1"/>
          </p:cNvSpPr>
          <p:nvPr>
            <p:ph type="title" hasCustomPrompt="1"/>
          </p:nvPr>
        </p:nvSpPr>
        <p:spPr>
          <a:xfrm>
            <a:off x="822635" y="501069"/>
            <a:ext cx="7337192" cy="1105803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sz="4200"/>
            </a:lvl1pPr>
          </a:lstStyle>
          <a:p>
            <a: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kumimoji="0" lang="ru-RU" sz="3800" b="1" i="0" u="none" strike="noStrike" kern="1200" cap="none" spc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 noEditPoints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7753351" y="303212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534988" y="303212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472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822636" y="1606872"/>
            <a:ext cx="7320689" cy="4829253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 noEditPoints="1"/>
          </p:cNvSpPr>
          <p:nvPr>
            <p:ph type="title" hasCustomPrompt="1"/>
          </p:nvPr>
        </p:nvSpPr>
        <p:spPr>
          <a:xfrm>
            <a:off x="821927" y="501069"/>
            <a:ext cx="7337901" cy="1105803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sz="4200"/>
            </a:lvl1pPr>
          </a:lstStyle>
          <a:p>
            <a: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kumimoji="0" lang="ru-RU" sz="3800" b="1" i="0" u="none" strike="noStrike" kern="1200" cap="none" spc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 noEditPoints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1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22636" y="1012507"/>
            <a:ext cx="7320689" cy="2024629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22636" y="3429722"/>
            <a:ext cx="7320689" cy="3006404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 noEditPoints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" y="1912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22635" y="501070"/>
            <a:ext cx="7337192" cy="1105804"/>
          </a:xfrm>
        </p:spPr>
        <p:txBody>
          <a:bodyPr/>
          <a:lstStyle>
            <a:lvl1pPr algn="l"/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 noEditPoints="1"/>
          </p:cNvSpPr>
          <p:nvPr>
            <p:ph sz="half" idx="1"/>
          </p:nvPr>
        </p:nvSpPr>
        <p:spPr>
          <a:xfrm>
            <a:off x="822635" y="1606872"/>
            <a:ext cx="3620764" cy="469579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514932" y="1606872"/>
            <a:ext cx="3644897" cy="469579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 noEditPoints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22634" y="501067"/>
            <a:ext cx="7864166" cy="1105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22634" y="1606872"/>
            <a:ext cx="3674753" cy="56800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822634" y="2174876"/>
            <a:ext cx="3674753" cy="42612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4572004" y="1606872"/>
            <a:ext cx="3587825" cy="56800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 noEditPoints="1"/>
          </p:cNvSpPr>
          <p:nvPr>
            <p:ph sz="quarter" idx="4"/>
          </p:nvPr>
        </p:nvSpPr>
        <p:spPr>
          <a:xfrm>
            <a:off x="4572004" y="2188097"/>
            <a:ext cx="3587825" cy="424802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 noEditPoints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 noEditPoints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" y="1912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22635" y="501070"/>
            <a:ext cx="7864166" cy="1105804"/>
          </a:xfrm>
        </p:spPr>
        <p:txBody>
          <a:bodyPr/>
          <a:lstStyle>
            <a:lvl1pPr algn="l"/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 noEditPoints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 noEditPoints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191048" y="5872592"/>
            <a:ext cx="567428" cy="653107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lvl1pPr algn="ctr">
              <a:defRPr sz="21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2" y="273051"/>
            <a:ext cx="3008313" cy="116204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3575050" y="273051"/>
            <a:ext cx="5111750" cy="585311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15956" y="490023"/>
            <a:ext cx="7343873" cy="1110281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15956" y="1600202"/>
            <a:ext cx="7343873" cy="4835924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324081" y="6041428"/>
            <a:ext cx="619711" cy="631833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lvl1pPr algn="ctr">
              <a:lnSpc>
                <a:spcPts val="1878"/>
              </a:lnSpc>
              <a:defRPr sz="21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816296" rtl="0" eaLnBrk="1" latinLnBrk="0" hangingPunct="1">
        <a:lnSpc>
          <a:spcPts val="4070"/>
        </a:lnSpc>
        <a:spcBef>
          <a:spcPct val="0"/>
        </a:spcBef>
        <a:buNone/>
        <a:defRPr sz="33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505" indent="0" algn="l" defTabSz="816296" rtl="0" eaLnBrk="1" latinLnBrk="0" hangingPunct="1">
        <a:spcBef>
          <a:spcPct val="20000"/>
        </a:spcBef>
        <a:buFont typeface="+mj-lt"/>
        <a:buNone/>
        <a:defRPr sz="28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505" indent="0" algn="l" defTabSz="816296" rtl="0" eaLnBrk="1" latinLnBrk="0" hangingPunct="1">
        <a:spcBef>
          <a:spcPct val="20000"/>
        </a:spcBef>
        <a:buFont typeface="Arial" pitchFamily="34" charset="0"/>
        <a:buNone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828" indent="-203750" algn="l" defTabSz="816296" rtl="0" eaLnBrk="1" latinLnBrk="0" hangingPunct="1">
        <a:spcBef>
          <a:spcPct val="20000"/>
        </a:spcBef>
        <a:buFont typeface="Arial" pitchFamily="34" charset="0"/>
        <a:buChar char="•"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2020" algn="just" defTabSz="816296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defRPr sz="13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3109" indent="0" algn="l" defTabSz="816296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defRPr sz="11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15956" y="490023"/>
            <a:ext cx="7343873" cy="1110281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15956" y="1600202"/>
            <a:ext cx="7343873" cy="4835924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324081" y="6041428"/>
            <a:ext cx="619711" cy="631833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lvl1pPr algn="ctr">
              <a:lnSpc>
                <a:spcPts val="1878"/>
              </a:lnSpc>
              <a:defRPr sz="21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hf hdr="0" ftr="0" dt="0"/>
  <p:txStyles>
    <p:titleStyle>
      <a:lvl1pPr algn="l" defTabSz="816296" rtl="0" eaLnBrk="1" latinLnBrk="0" hangingPunct="1">
        <a:lnSpc>
          <a:spcPts val="4070"/>
        </a:lnSpc>
        <a:spcBef>
          <a:spcPct val="0"/>
        </a:spcBef>
        <a:buNone/>
        <a:defRPr sz="33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505" indent="0" algn="l" defTabSz="816296" rtl="0" eaLnBrk="1" latinLnBrk="0" hangingPunct="1">
        <a:spcBef>
          <a:spcPct val="20000"/>
        </a:spcBef>
        <a:buFont typeface="+mj-lt"/>
        <a:buNone/>
        <a:defRPr sz="28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505" indent="0" algn="l" defTabSz="816296" rtl="0" eaLnBrk="1" latinLnBrk="0" hangingPunct="1">
        <a:spcBef>
          <a:spcPct val="20000"/>
        </a:spcBef>
        <a:buFont typeface="Arial" pitchFamily="34" charset="0"/>
        <a:buNone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828" indent="-203750" algn="l" defTabSz="816296" rtl="0" eaLnBrk="1" latinLnBrk="0" hangingPunct="1">
        <a:spcBef>
          <a:spcPct val="20000"/>
        </a:spcBef>
        <a:buFont typeface="Arial" pitchFamily="34" charset="0"/>
        <a:buChar char="•"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2020" algn="just" defTabSz="816296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defRPr sz="13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3109" indent="0" algn="l" defTabSz="816296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defRPr sz="11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043608" y="3212976"/>
            <a:ext cx="7704856" cy="172819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>«</a:t>
            </a:r>
            <a:r>
              <a:rPr lang="ru-RU" sz="3200" dirty="0"/>
              <a:t>Изменения </a:t>
            </a:r>
            <a:r>
              <a:rPr lang="ru-RU" sz="3200" dirty="0" smtClean="0"/>
              <a:t>в уплате НДС с 01.01.2025г.</a:t>
            </a:r>
            <a:r>
              <a:rPr lang="ru-RU" sz="3600" dirty="0" smtClean="0"/>
              <a:t>»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200" dirty="0"/>
              <a:t>главный государственный налоговый инспектор отдела </a:t>
            </a:r>
            <a:r>
              <a:rPr lang="ru-RU" sz="2200" dirty="0" smtClean="0"/>
              <a:t>налогообложения юридических лиц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СПИРИН ВИТАЛИЙ ВИКТОРОВИЧ</a:t>
            </a:r>
            <a:br>
              <a:rPr lang="ru-RU" sz="22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>
                <a:latin typeface="+mn-lt"/>
                <a:cs typeface="Times New Roman" pitchFamily="18" charset="0"/>
              </a:rPr>
              <a:t>Челябинск, 2024</a:t>
            </a:r>
            <a:endParaRPr lang="ru-RU" sz="2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686" y="1916832"/>
            <a:ext cx="7143800" cy="1808979"/>
          </a:xfrm>
          <a:prstGeom prst="rect">
            <a:avLst/>
          </a:prstGeom>
        </p:spPr>
        <p:txBody>
          <a:bodyPr vert="horz" wrap="square" lIns="104290" tIns="52145" rIns="104290" bIns="52145" rtlCol="0" anchor="ctr">
            <a:noAutofit/>
          </a:bodyPr>
          <a:lstStyle/>
          <a:p>
            <a:pPr algn="ctr" defTabSz="914102"/>
            <a:r>
              <a:rPr lang="ru-RU" sz="1800" b="1" dirty="0">
                <a:solidFill>
                  <a:prstClr val="white"/>
                </a:solidFill>
              </a:rPr>
              <a:t>           </a:t>
            </a:r>
            <a:r>
              <a:rPr lang="ru-RU" sz="2000" b="1" dirty="0">
                <a:solidFill>
                  <a:prstClr val="white"/>
                </a:solidFill>
              </a:rPr>
              <a:t>УПРАВЛЕНИЕ ФЕДЕРАЛЬНОЙ НАЛОГОВОЙ СЛУЖБЫ </a:t>
            </a:r>
            <a:endParaRPr lang="ru-RU" sz="2000" b="1" dirty="0" smtClean="0">
              <a:solidFill>
                <a:prstClr val="white"/>
              </a:solidFill>
            </a:endParaRPr>
          </a:p>
          <a:p>
            <a:pPr algn="ctr" defTabSz="914102"/>
            <a:r>
              <a:rPr lang="ru-RU" sz="2000" b="1" dirty="0" smtClean="0">
                <a:solidFill>
                  <a:prstClr val="white"/>
                </a:solidFill>
              </a:rPr>
              <a:t>ПО </a:t>
            </a:r>
            <a:r>
              <a:rPr lang="ru-RU" sz="2000" b="1" dirty="0">
                <a:solidFill>
                  <a:prstClr val="white"/>
                </a:solidFill>
              </a:rPr>
              <a:t>ЧЕЛЯБИНСКОЙ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100392" y="6021298"/>
            <a:ext cx="792088" cy="700191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fld id="{E20E89E6-FE54-4E13-859C-1FA908D70D39}" type="slidenum"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404664"/>
            <a:ext cx="7704856" cy="612068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just"/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60648"/>
            <a:ext cx="8136904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4A82"/>
                </a:solidFill>
                <a:sym typeface="Webdings"/>
              </a:rPr>
              <a:t>Переходные положения по вычетам </a:t>
            </a:r>
            <a:r>
              <a:rPr lang="ru-RU" sz="3200" b="1" dirty="0" smtClean="0">
                <a:solidFill>
                  <a:srgbClr val="004A82"/>
                </a:solidFill>
                <a:sym typeface="Webdings"/>
              </a:rPr>
              <a:t>НДС </a:t>
            </a:r>
          </a:p>
          <a:p>
            <a:r>
              <a:rPr lang="ru-RU" sz="2400" b="1" dirty="0">
                <a:solidFill>
                  <a:srgbClr val="C00000"/>
                </a:solidFill>
                <a:sym typeface="Webdings"/>
              </a:rPr>
              <a:t> </a:t>
            </a:r>
            <a:r>
              <a:rPr lang="ru-RU" sz="2300" dirty="0" smtClean="0"/>
              <a:t>Вычеты </a:t>
            </a:r>
            <a:r>
              <a:rPr lang="ru-RU" sz="2300" dirty="0"/>
              <a:t>НДС </a:t>
            </a:r>
            <a:r>
              <a:rPr lang="ru-RU" sz="2300" dirty="0" smtClean="0"/>
              <a:t>применяются </a:t>
            </a:r>
            <a:r>
              <a:rPr lang="ru-RU" sz="2300" dirty="0"/>
              <a:t>по покупкам с 01.01.2025г</a:t>
            </a:r>
            <a:r>
              <a:rPr lang="ru-RU" sz="2300" dirty="0" smtClean="0"/>
              <a:t>. при </a:t>
            </a:r>
            <a:r>
              <a:rPr lang="ru-RU" sz="2300" dirty="0"/>
              <a:t>выборе </a:t>
            </a:r>
            <a:r>
              <a:rPr lang="ru-RU" sz="2300" dirty="0" smtClean="0"/>
              <a:t>ставок </a:t>
            </a:r>
            <a:r>
              <a:rPr lang="ru-RU" sz="2300" dirty="0"/>
              <a:t>20 и 10</a:t>
            </a:r>
            <a:r>
              <a:rPr lang="ru-RU" sz="2300" dirty="0" smtClean="0"/>
              <a:t>%.</a:t>
            </a:r>
            <a:endParaRPr lang="ru-RU" sz="2300" dirty="0"/>
          </a:p>
          <a:p>
            <a:endParaRPr lang="ru-RU" sz="2300" dirty="0" smtClean="0"/>
          </a:p>
          <a:p>
            <a:r>
              <a:rPr lang="ru-RU" sz="2400" b="1" dirty="0">
                <a:solidFill>
                  <a:srgbClr val="C00000"/>
                </a:solidFill>
                <a:sym typeface="Webdings"/>
              </a:rPr>
              <a:t> </a:t>
            </a:r>
            <a:r>
              <a:rPr lang="ru-RU" sz="2300" dirty="0" smtClean="0"/>
              <a:t>Есть </a:t>
            </a:r>
            <a:r>
              <a:rPr lang="ru-RU" sz="2300" dirty="0"/>
              <a:t>возможность </a:t>
            </a:r>
            <a:r>
              <a:rPr lang="ru-RU" sz="2300" dirty="0" smtClean="0"/>
              <a:t>применить вычет НДС по </a:t>
            </a:r>
            <a:r>
              <a:rPr lang="ru-RU" sz="2300" dirty="0"/>
              <a:t>покупкам прошлых лет, при соблюдении двух условий</a:t>
            </a:r>
            <a:r>
              <a:rPr lang="ru-RU" sz="2300" b="1" dirty="0"/>
              <a:t>:</a:t>
            </a:r>
            <a:endParaRPr lang="ru-RU" sz="2300" dirty="0"/>
          </a:p>
          <a:p>
            <a:r>
              <a:rPr lang="ru-RU" sz="2300" dirty="0"/>
              <a:t>1) если эти покупки до 01.01.2025г. не были отнесены к расходам, вычитаемым из налоговой базы при применении УСН (для УСН-ков с объектом «доходы минус расходы») или </a:t>
            </a:r>
            <a:r>
              <a:rPr lang="ru-RU" sz="2300" dirty="0" smtClean="0"/>
              <a:t>не </a:t>
            </a:r>
            <a:r>
              <a:rPr lang="ru-RU" sz="2300" dirty="0"/>
              <a:t>были использованы при применении УСН  (для УСН-ков с объектом «доходы»),</a:t>
            </a:r>
          </a:p>
          <a:p>
            <a:r>
              <a:rPr lang="ru-RU" sz="2300" dirty="0"/>
              <a:t>2) предназначены для операций, которые будут облагаться НДС с 01.01.2025г. </a:t>
            </a:r>
            <a:r>
              <a:rPr lang="ru-RU" sz="2300" b="1" dirty="0"/>
              <a:t>по </a:t>
            </a:r>
            <a:r>
              <a:rPr lang="ru-RU" sz="2300" b="1" dirty="0" smtClean="0"/>
              <a:t>ст. </a:t>
            </a:r>
            <a:r>
              <a:rPr lang="ru-RU" sz="2300" b="1" dirty="0"/>
              <a:t>20 и </a:t>
            </a:r>
            <a:r>
              <a:rPr lang="ru-RU" sz="2300" b="1" dirty="0" smtClean="0"/>
              <a:t>10% </a:t>
            </a:r>
            <a:r>
              <a:rPr lang="ru-RU" sz="2300" b="1" dirty="0" smtClean="0">
                <a:solidFill>
                  <a:srgbClr val="318F5C"/>
                </a:solidFill>
              </a:rPr>
              <a:t>[п.9,9.1ст.8 Закона </a:t>
            </a:r>
            <a:r>
              <a:rPr lang="ru-RU" sz="2300" b="1" dirty="0">
                <a:solidFill>
                  <a:srgbClr val="318F5C"/>
                </a:solidFill>
              </a:rPr>
              <a:t>176-ФЗ];</a:t>
            </a:r>
            <a:endParaRPr lang="ru-RU" sz="2300" dirty="0">
              <a:solidFill>
                <a:srgbClr val="318F5C"/>
              </a:solidFill>
            </a:endParaRPr>
          </a:p>
          <a:p>
            <a:endParaRPr lang="ru-RU" sz="2300" dirty="0" smtClean="0"/>
          </a:p>
          <a:p>
            <a:r>
              <a:rPr lang="ru-RU" sz="2400" b="1" dirty="0">
                <a:solidFill>
                  <a:srgbClr val="C00000"/>
                </a:solidFill>
                <a:sym typeface="Webdings"/>
              </a:rPr>
              <a:t> </a:t>
            </a:r>
            <a:r>
              <a:rPr lang="ru-RU" sz="2300" dirty="0" smtClean="0"/>
              <a:t>При </a:t>
            </a:r>
            <a:r>
              <a:rPr lang="ru-RU" sz="2300" dirty="0"/>
              <a:t>покупке (ввозе) основных </a:t>
            </a:r>
            <a:r>
              <a:rPr lang="ru-RU" sz="2300" dirty="0" smtClean="0"/>
              <a:t>средств до 01.01.2025г. </a:t>
            </a:r>
            <a:r>
              <a:rPr lang="ru-RU" sz="2300" dirty="0" smtClean="0"/>
              <a:t>вычет </a:t>
            </a:r>
            <a:r>
              <a:rPr lang="ru-RU" sz="2300" dirty="0" smtClean="0"/>
              <a:t>НДС по ним применяется в </a:t>
            </a:r>
            <a:r>
              <a:rPr lang="ru-RU" sz="2300" dirty="0"/>
              <a:t>случае, если до </a:t>
            </a:r>
            <a:r>
              <a:rPr lang="ru-RU" sz="2300" dirty="0" smtClean="0"/>
              <a:t>01.01.2025  они </a:t>
            </a:r>
            <a:r>
              <a:rPr lang="ru-RU" sz="2300" dirty="0"/>
              <a:t>не были введены в </a:t>
            </a:r>
            <a:r>
              <a:rPr lang="ru-RU" sz="2300" dirty="0" smtClean="0"/>
              <a:t>эксплуатацию</a:t>
            </a:r>
            <a:r>
              <a:rPr lang="ru-RU" sz="2300" b="1" dirty="0" smtClean="0"/>
              <a:t> </a:t>
            </a:r>
            <a:r>
              <a:rPr lang="ru-RU" sz="2300" b="1" dirty="0">
                <a:solidFill>
                  <a:srgbClr val="318F5C"/>
                </a:solidFill>
              </a:rPr>
              <a:t>[п. 9.2 ст. 8 Закона 176-ФЗ]</a:t>
            </a:r>
            <a:r>
              <a:rPr lang="ru-RU" sz="2300" dirty="0">
                <a:solidFill>
                  <a:srgbClr val="318F5C"/>
                </a:solidFill>
              </a:rPr>
              <a:t>.</a:t>
            </a:r>
            <a:endParaRPr lang="ru-RU" sz="2300" b="1" dirty="0">
              <a:solidFill>
                <a:srgbClr val="318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729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100392" y="6021298"/>
            <a:ext cx="792088" cy="700191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fld id="{E20E89E6-FE54-4E13-859C-1FA908D70D39}" type="slidenum"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404664"/>
            <a:ext cx="7704856" cy="612068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just"/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51856" y="260648"/>
            <a:ext cx="835292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4A82"/>
                </a:solidFill>
                <a:sym typeface="Webdings"/>
              </a:rPr>
              <a:t>Продолжение</a:t>
            </a:r>
          </a:p>
          <a:p>
            <a:r>
              <a:rPr lang="ru-RU" sz="3200" b="1" dirty="0" smtClean="0">
                <a:solidFill>
                  <a:srgbClr val="C00000"/>
                </a:solidFill>
                <a:sym typeface="Webdings"/>
              </a:rPr>
              <a:t></a:t>
            </a:r>
            <a:r>
              <a:rPr lang="ru-RU" sz="2800" dirty="0"/>
              <a:t>При переходе со ст. 145 НК РФ на уплату НДС по ставкам 20(10)% вычеты НДС по покупкам, совершенным до утраты освобождения, могут быть применены, если эти покупки не израсходованы на операции, освобожденные от НДС по 145 статье </a:t>
            </a:r>
            <a:r>
              <a:rPr lang="ru-RU" sz="2800" b="1" dirty="0">
                <a:solidFill>
                  <a:srgbClr val="318F5C"/>
                </a:solidFill>
              </a:rPr>
              <a:t>(</a:t>
            </a:r>
            <a:r>
              <a:rPr lang="ru-RU" sz="2800" b="1" dirty="0" err="1">
                <a:solidFill>
                  <a:srgbClr val="318F5C"/>
                </a:solidFill>
              </a:rPr>
              <a:t>абз</a:t>
            </a:r>
            <a:r>
              <a:rPr lang="ru-RU" sz="2800" b="1" dirty="0">
                <a:solidFill>
                  <a:srgbClr val="318F5C"/>
                </a:solidFill>
              </a:rPr>
              <a:t>. 2 п. 8 ст. 145 НК РФ)</a:t>
            </a:r>
            <a:r>
              <a:rPr lang="ru-RU" sz="2800" dirty="0"/>
              <a:t>.</a:t>
            </a:r>
          </a:p>
          <a:p>
            <a:endParaRPr lang="ru-RU" sz="1800" b="1" dirty="0" smtClean="0">
              <a:solidFill>
                <a:srgbClr val="C00000"/>
              </a:solidFill>
              <a:sym typeface="Webdings"/>
            </a:endParaRPr>
          </a:p>
        </p:txBody>
      </p:sp>
    </p:spTree>
    <p:extLst>
      <p:ext uri="{BB962C8B-B14F-4D97-AF65-F5344CB8AC3E}">
        <p14:creationId xmlns:p14="http://schemas.microsoft.com/office/powerpoint/2010/main" val="29203729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100392" y="6021298"/>
            <a:ext cx="792088" cy="700191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fld id="{E20E89E6-FE54-4E13-859C-1FA908D70D39}" type="slidenum"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404664"/>
            <a:ext cx="7704856" cy="612068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just"/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60648"/>
            <a:ext cx="8136904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rgbClr val="004A82"/>
                </a:solidFill>
                <a:sym typeface="Webdings"/>
              </a:rPr>
              <a:t>Восстановление к уплате в бюджет </a:t>
            </a:r>
            <a:r>
              <a:rPr lang="ru-RU" sz="2700" b="1" dirty="0" smtClean="0">
                <a:solidFill>
                  <a:srgbClr val="004A82"/>
                </a:solidFill>
              </a:rPr>
              <a:t>принятого </a:t>
            </a:r>
            <a:r>
              <a:rPr lang="ru-RU" sz="2700" b="1" dirty="0">
                <a:solidFill>
                  <a:srgbClr val="004A82"/>
                </a:solidFill>
              </a:rPr>
              <a:t>к вычету входного НДС </a:t>
            </a:r>
            <a:endParaRPr lang="ru-RU" sz="2700" b="1" dirty="0" smtClean="0">
              <a:solidFill>
                <a:srgbClr val="004A82"/>
              </a:solidFill>
            </a:endParaRPr>
          </a:p>
          <a:p>
            <a:endParaRPr lang="ru-RU" sz="2700" b="1" dirty="0">
              <a:solidFill>
                <a:srgbClr val="004A82"/>
              </a:solidFill>
            </a:endParaRPr>
          </a:p>
          <a:p>
            <a:r>
              <a:rPr lang="ru-RU" sz="2400" dirty="0" smtClean="0"/>
              <a:t>Восстановление входного </a:t>
            </a:r>
            <a:r>
              <a:rPr lang="ru-RU" sz="2400" dirty="0"/>
              <a:t>НДС по приобретенным </a:t>
            </a:r>
            <a:r>
              <a:rPr lang="ru-RU" sz="2400" dirty="0" err="1" smtClean="0"/>
              <a:t>т.м.ц</a:t>
            </a:r>
            <a:r>
              <a:rPr lang="ru-RU" sz="2400" dirty="0" smtClean="0"/>
              <a:t>. </a:t>
            </a:r>
            <a:r>
              <a:rPr lang="ru-RU" sz="2400" dirty="0"/>
              <a:t>производится если эти товары в дальнейшем используются</a:t>
            </a:r>
            <a:r>
              <a:rPr lang="ru-RU" sz="2400" b="1" dirty="0"/>
              <a:t>:</a:t>
            </a:r>
            <a:r>
              <a:rPr lang="ru-RU" sz="2400" dirty="0"/>
              <a:t> </a:t>
            </a:r>
          </a:p>
          <a:p>
            <a:endParaRPr lang="ru-RU" sz="2400" b="1" dirty="0" smtClean="0">
              <a:solidFill>
                <a:srgbClr val="FF0000"/>
              </a:solidFill>
              <a:sym typeface="Wingdings 2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sym typeface="Wingdings 2"/>
              </a:rPr>
              <a:t></a:t>
            </a:r>
            <a:r>
              <a:rPr lang="ru-RU" sz="2400" dirty="0" smtClean="0"/>
              <a:t> </a:t>
            </a:r>
            <a:r>
              <a:rPr lang="ru-RU" sz="2400" dirty="0"/>
              <a:t>для операций по которым УСН-к освобождается от исполнения обязанностей плательщика НДС по ст. 145 НК РФ - суммы вычетов налога подлежат восстановлению к уплате в бюджет </a:t>
            </a:r>
            <a:r>
              <a:rPr lang="ru-RU" sz="2400" u="sng" dirty="0"/>
              <a:t>в квартале, предшествующем переходу на УСН</a:t>
            </a:r>
            <a:r>
              <a:rPr lang="ru-RU" sz="2400" dirty="0"/>
              <a:t>, например, в 4кв.2024г. </a:t>
            </a:r>
            <a:r>
              <a:rPr lang="ru-RU" sz="2400" b="1" dirty="0">
                <a:solidFill>
                  <a:srgbClr val="318F5C"/>
                </a:solidFill>
              </a:rPr>
              <a:t>(</a:t>
            </a:r>
            <a:r>
              <a:rPr lang="ru-RU" sz="2400" b="1" dirty="0" err="1">
                <a:solidFill>
                  <a:srgbClr val="318F5C"/>
                </a:solidFill>
              </a:rPr>
              <a:t>абз</a:t>
            </a:r>
            <a:r>
              <a:rPr lang="ru-RU" sz="2400" b="1" dirty="0">
                <a:solidFill>
                  <a:srgbClr val="318F5C"/>
                </a:solidFill>
              </a:rPr>
              <a:t>. 3 п. 8 ст. 145 НК РФ); </a:t>
            </a:r>
          </a:p>
          <a:p>
            <a:endParaRPr lang="ru-RU" sz="2400" b="1" dirty="0" smtClean="0"/>
          </a:p>
          <a:p>
            <a:r>
              <a:rPr lang="ru-RU" sz="2400" b="1" dirty="0">
                <a:solidFill>
                  <a:srgbClr val="FF0000"/>
                </a:solidFill>
                <a:sym typeface="Wingdings 2"/>
              </a:rPr>
              <a:t></a:t>
            </a:r>
            <a:r>
              <a:rPr lang="ru-RU" sz="2400" dirty="0" smtClean="0"/>
              <a:t> для </a:t>
            </a:r>
            <a:r>
              <a:rPr lang="ru-RU" sz="2400" dirty="0"/>
              <a:t>операций, облагаемых по специальным ставкам 5, 7% – восстановление производится </a:t>
            </a:r>
            <a:r>
              <a:rPr lang="ru-RU" sz="2400" u="sng" dirty="0"/>
              <a:t>в первом</a:t>
            </a:r>
            <a:r>
              <a:rPr lang="ru-RU" sz="2400" dirty="0"/>
              <a:t> </a:t>
            </a:r>
            <a:r>
              <a:rPr lang="ru-RU" sz="2400" u="sng" dirty="0"/>
              <a:t>квартале, начиная с которого</a:t>
            </a:r>
            <a:r>
              <a:rPr lang="ru-RU" sz="2400" dirty="0"/>
              <a:t> </a:t>
            </a:r>
            <a:r>
              <a:rPr lang="ru-RU" sz="2400" dirty="0" smtClean="0"/>
              <a:t>операции </a:t>
            </a:r>
            <a:r>
              <a:rPr lang="ru-RU" sz="2400" dirty="0"/>
              <a:t>по реализации </a:t>
            </a:r>
            <a:r>
              <a:rPr lang="ru-RU" sz="2400" dirty="0" smtClean="0"/>
              <a:t>подлежат </a:t>
            </a:r>
            <a:r>
              <a:rPr lang="ru-RU" sz="2400" dirty="0"/>
              <a:t>налогообложению по ставке 5 или 7 процентов </a:t>
            </a:r>
            <a:r>
              <a:rPr lang="ru-RU" sz="2400" b="1" dirty="0">
                <a:solidFill>
                  <a:srgbClr val="318F5C"/>
                </a:solidFill>
              </a:rPr>
              <a:t>(</a:t>
            </a:r>
            <a:r>
              <a:rPr lang="ru-RU" sz="2400" b="1" dirty="0" err="1">
                <a:solidFill>
                  <a:srgbClr val="318F5C"/>
                </a:solidFill>
              </a:rPr>
              <a:t>абз</a:t>
            </a:r>
            <a:r>
              <a:rPr lang="ru-RU" sz="2400" b="1" dirty="0">
                <a:solidFill>
                  <a:srgbClr val="318F5C"/>
                </a:solidFill>
              </a:rPr>
              <a:t>. 5 </a:t>
            </a:r>
            <a:r>
              <a:rPr lang="ru-RU" sz="2400" b="1" dirty="0" err="1">
                <a:solidFill>
                  <a:srgbClr val="318F5C"/>
                </a:solidFill>
              </a:rPr>
              <a:t>пп</a:t>
            </a:r>
            <a:r>
              <a:rPr lang="ru-RU" sz="2400" b="1" dirty="0">
                <a:solidFill>
                  <a:srgbClr val="318F5C"/>
                </a:solidFill>
              </a:rPr>
              <a:t>. 2 п. 3 ст. 170 НК РФ</a:t>
            </a:r>
            <a:r>
              <a:rPr lang="ru-RU" sz="2400" b="1" dirty="0" smtClean="0">
                <a:solidFill>
                  <a:srgbClr val="318F5C"/>
                </a:solidFill>
              </a:rPr>
              <a:t>).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791095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100392" y="6021298"/>
            <a:ext cx="792088" cy="700191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fld id="{E20E89E6-FE54-4E13-859C-1FA908D70D39}" type="slidenum"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404664"/>
            <a:ext cx="7920880" cy="619268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just"/>
            <a:endParaRPr lang="ru-RU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568952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5481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100392" y="6021298"/>
            <a:ext cx="792088" cy="700191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fld id="{E20E89E6-FE54-4E13-859C-1FA908D70D39}" type="slidenum"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404664"/>
            <a:ext cx="7704856" cy="612068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just"/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42493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65104"/>
            <a:ext cx="1525910" cy="152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14466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Номер слайда 34"/>
          <p:cNvSpPr>
            <a:spLocks noGrp="1" noEditPoints="1"/>
          </p:cNvSpPr>
          <p:nvPr>
            <p:ph type="sldNum" sz="quarter" idx="11"/>
          </p:nvPr>
        </p:nvSpPr>
        <p:spPr/>
        <p:txBody>
          <a:bodyPr/>
          <a:lstStyle/>
          <a:p>
            <a:fld id="{E715F030-4E89-44F7-A86E-70D01C0A3382}" type="slidenum">
              <a:rPr lang="ru-RU" smtClean="0">
                <a:solidFill>
                  <a:prstClr val="white"/>
                </a:solidFill>
              </a:rPr>
              <a:pPr/>
              <a:t>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823083" y="2845859"/>
            <a:ext cx="6047625" cy="1494565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172400" y="6093296"/>
            <a:ext cx="792088" cy="700191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fld id="{E20E89E6-FE54-4E13-859C-1FA908D70D39}" type="slidenum">
              <a:rPr 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404664"/>
            <a:ext cx="7704856" cy="6120680"/>
          </a:xfrm>
          <a:prstGeom prst="rect">
            <a:avLst/>
          </a:prstGeom>
        </p:spPr>
        <p:txBody>
          <a:bodyPr vert="horz" wrap="square" lIns="104306" tIns="52153" rIns="104306" bIns="52153" rtlCol="0" anchor="t">
            <a:normAutofit/>
          </a:bodyPr>
          <a:lstStyle/>
          <a:p>
            <a:pPr algn="ctr"/>
            <a:r>
              <a:rPr lang="ru-RU" sz="3700" b="1" spc="20" dirty="0">
                <a:solidFill>
                  <a:srgbClr val="004A82"/>
                </a:solidFill>
                <a:latin typeface="Book Antiqua" panose="02040602050305030304" pitchFamily="18" charset="0"/>
              </a:rPr>
              <a:t>Федеральный закон от 29.10.2024 № 362-ФЗ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Отменяется </a:t>
            </a:r>
            <a:r>
              <a:rPr lang="ru-RU" sz="3200" dirty="0"/>
              <a:t>льгота по реализации </a:t>
            </a:r>
          </a:p>
          <a:p>
            <a:pPr algn="ctr"/>
            <a:r>
              <a:rPr lang="ru-RU" sz="3200" dirty="0"/>
              <a:t>племенного крупного рогатого скота, </a:t>
            </a:r>
            <a:r>
              <a:rPr lang="ru-RU" sz="3200" dirty="0" smtClean="0"/>
              <a:t>племенных свиней</a:t>
            </a:r>
            <a:r>
              <a:rPr lang="ru-RU" sz="3200" dirty="0"/>
              <a:t>, овец, коз, </a:t>
            </a:r>
            <a:r>
              <a:rPr lang="ru-RU" sz="3200" dirty="0" smtClean="0"/>
              <a:t>лошадей</a:t>
            </a:r>
            <a:r>
              <a:rPr lang="ru-RU" sz="3200" dirty="0"/>
              <a:t>, птицы и т.д. по перечню кодов видов продукции, утвержденному Постановлением Правительства РФ от 20.10.2016 № </a:t>
            </a:r>
            <a:r>
              <a:rPr lang="ru-RU" sz="3200" dirty="0" smtClean="0"/>
              <a:t>1069 </a:t>
            </a:r>
          </a:p>
          <a:p>
            <a:pPr algn="ctr"/>
            <a:r>
              <a:rPr lang="ru-RU" sz="3200" b="1" dirty="0" smtClean="0">
                <a:solidFill>
                  <a:srgbClr val="318F5C"/>
                </a:solidFill>
              </a:rPr>
              <a:t>(</a:t>
            </a:r>
            <a:r>
              <a:rPr lang="ru-RU" sz="3200" b="1" dirty="0" err="1">
                <a:solidFill>
                  <a:srgbClr val="318F5C"/>
                </a:solidFill>
              </a:rPr>
              <a:t>пп</a:t>
            </a:r>
            <a:r>
              <a:rPr lang="ru-RU" sz="3200" b="1" dirty="0">
                <a:solidFill>
                  <a:srgbClr val="318F5C"/>
                </a:solidFill>
              </a:rPr>
              <a:t>. 35 п. 3 ст. 149 НК </a:t>
            </a:r>
            <a:r>
              <a:rPr lang="ru-RU" sz="3200" b="1" dirty="0" smtClean="0">
                <a:solidFill>
                  <a:srgbClr val="318F5C"/>
                </a:solidFill>
              </a:rPr>
              <a:t>РФ)</a:t>
            </a:r>
            <a:endParaRPr lang="ru-RU" sz="3200" b="1" dirty="0">
              <a:solidFill>
                <a:srgbClr val="318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7308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172400" y="6093296"/>
            <a:ext cx="792088" cy="700191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fld id="{E20E89E6-FE54-4E13-859C-1FA908D70D39}" type="slidenum">
              <a:rPr 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404664"/>
            <a:ext cx="7704856" cy="6120680"/>
          </a:xfrm>
          <a:prstGeom prst="rect">
            <a:avLst/>
          </a:prstGeom>
        </p:spPr>
        <p:txBody>
          <a:bodyPr vert="horz" wrap="square" lIns="104306" tIns="52153" rIns="104306" bIns="52153" rtlCol="0" anchor="t">
            <a:normAutofit fontScale="85000" lnSpcReduction="20000"/>
          </a:bodyPr>
          <a:lstStyle/>
          <a:p>
            <a:pPr algn="ctr"/>
            <a:r>
              <a:rPr lang="ru-RU" sz="4400" b="1" spc="20" dirty="0" smtClean="0">
                <a:solidFill>
                  <a:srgbClr val="004A82"/>
                </a:solidFill>
                <a:latin typeface="Book Antiqua" panose="02040602050305030304" pitchFamily="18" charset="0"/>
              </a:rPr>
              <a:t>Федеральный закон </a:t>
            </a:r>
          </a:p>
          <a:p>
            <a:pPr algn="ctr"/>
            <a:r>
              <a:rPr lang="ru-RU" sz="4400" b="1" spc="20" dirty="0" smtClean="0">
                <a:solidFill>
                  <a:srgbClr val="004A82"/>
                </a:solidFill>
                <a:latin typeface="Book Antiqua" panose="02040602050305030304" pitchFamily="18" charset="0"/>
              </a:rPr>
              <a:t>от </a:t>
            </a:r>
            <a:r>
              <a:rPr lang="ru-RU" sz="4400" b="1" spc="20" dirty="0">
                <a:solidFill>
                  <a:srgbClr val="004A82"/>
                </a:solidFill>
                <a:latin typeface="Book Antiqua" panose="02040602050305030304" pitchFamily="18" charset="0"/>
              </a:rPr>
              <a:t>12.07.2024 № 176-ФЗ</a:t>
            </a:r>
            <a:r>
              <a:rPr lang="ru-RU" sz="3200" b="1" dirty="0">
                <a:solidFill>
                  <a:srgbClr val="004A82"/>
                </a:solidFill>
                <a:latin typeface="Book Antiqua" panose="02040602050305030304" pitchFamily="18" charset="0"/>
              </a:rPr>
              <a:t> </a:t>
            </a:r>
            <a:endParaRPr lang="ru-RU" sz="3200" b="1" dirty="0" smtClean="0">
              <a:solidFill>
                <a:srgbClr val="004A82"/>
              </a:solidFill>
              <a:latin typeface="Book Antiqua" panose="02040602050305030304" pitchFamily="18" charset="0"/>
            </a:endParaRPr>
          </a:p>
          <a:p>
            <a:endParaRPr lang="ru-RU" sz="3600" dirty="0" smtClean="0"/>
          </a:p>
          <a:p>
            <a:pPr algn="just"/>
            <a:r>
              <a:rPr lang="ru-RU" sz="3200" dirty="0" smtClean="0"/>
              <a:t>С 01.01.2025г. </a:t>
            </a:r>
            <a:r>
              <a:rPr lang="ru-RU" sz="3200" dirty="0"/>
              <a:t>организации и ИП, применяющие УСН, становятся </a:t>
            </a:r>
            <a:r>
              <a:rPr lang="ru-RU" sz="3200" dirty="0" smtClean="0"/>
              <a:t>налогоплательщиками НДС и обязаны</a:t>
            </a:r>
            <a:r>
              <a:rPr lang="ru-RU" sz="3200" b="1" dirty="0" smtClean="0"/>
              <a:t>:</a:t>
            </a:r>
            <a:r>
              <a:rPr lang="ru-RU" sz="3200" dirty="0" smtClean="0"/>
              <a:t> </a:t>
            </a:r>
          </a:p>
          <a:p>
            <a:pPr algn="just"/>
            <a:r>
              <a:rPr lang="ru-RU" sz="3200" dirty="0" smtClean="0"/>
              <a:t>а) выставлять счета-фактуры с НДС по реализованным товарам (работам, услугам) и на полученную сумму аванса, </a:t>
            </a:r>
          </a:p>
          <a:p>
            <a:pPr algn="just"/>
            <a:r>
              <a:rPr lang="ru-RU" sz="3200" dirty="0" smtClean="0"/>
              <a:t>б) вести книги продаж и покупок, </a:t>
            </a:r>
          </a:p>
          <a:p>
            <a:pPr algn="just"/>
            <a:r>
              <a:rPr lang="ru-RU" sz="3200" dirty="0" smtClean="0"/>
              <a:t>в) уплачивать собранный с покупателей НДС в федеральный бюджет, </a:t>
            </a:r>
          </a:p>
          <a:p>
            <a:pPr algn="just"/>
            <a:r>
              <a:rPr lang="ru-RU" sz="3200" dirty="0" smtClean="0"/>
              <a:t>г) сдавать декларацию по НДС в ИФНС. </a:t>
            </a:r>
          </a:p>
          <a:p>
            <a:pPr algn="just"/>
            <a:endParaRPr lang="ru-RU" sz="3200" dirty="0"/>
          </a:p>
          <a:p>
            <a:pPr algn="just"/>
            <a:r>
              <a:rPr lang="ru-RU" sz="3200" dirty="0" smtClean="0"/>
              <a:t>При </a:t>
            </a:r>
            <a:r>
              <a:rPr lang="ru-RU" sz="3200" dirty="0"/>
              <a:t>доходах </a:t>
            </a:r>
            <a:r>
              <a:rPr lang="ru-RU" sz="3200" dirty="0" smtClean="0"/>
              <a:t>в предшествующем году </a:t>
            </a:r>
            <a:r>
              <a:rPr lang="ru-RU" sz="3200" b="1" dirty="0" smtClean="0"/>
              <a:t>до 60млн.руб</a:t>
            </a:r>
            <a:r>
              <a:rPr lang="ru-RU" sz="3200" dirty="0" smtClean="0"/>
              <a:t>., действует освобождение от этих обязанностей в соответствии со ст. 145 НК РФ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371107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100392" y="6021298"/>
            <a:ext cx="792088" cy="700191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fld id="{E20E89E6-FE54-4E13-859C-1FA908D70D39}" type="slidenum"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404664"/>
            <a:ext cx="7704856" cy="612068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just"/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4969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ru-RU" sz="3200" b="1" dirty="0" smtClean="0">
                <a:solidFill>
                  <a:srgbClr val="004A82"/>
                </a:solidFill>
              </a:rPr>
              <a:t>  </a:t>
            </a:r>
            <a:r>
              <a:rPr lang="ru-RU" sz="3800" b="1" spc="20" dirty="0">
                <a:solidFill>
                  <a:srgbClr val="004A82"/>
                </a:solidFill>
                <a:latin typeface="+mj-lt"/>
              </a:rPr>
              <a:t>Порядок расчета годового дохода для </a:t>
            </a:r>
            <a:r>
              <a:rPr lang="ru-RU" sz="3800" b="1" spc="20" dirty="0" smtClean="0">
                <a:solidFill>
                  <a:srgbClr val="004A82"/>
                </a:solidFill>
                <a:latin typeface="+mj-lt"/>
              </a:rPr>
              <a:t>ст</a:t>
            </a:r>
            <a:r>
              <a:rPr lang="ru-RU" sz="3800" b="1" spc="20" dirty="0">
                <a:solidFill>
                  <a:srgbClr val="004A82"/>
                </a:solidFill>
                <a:latin typeface="+mj-lt"/>
              </a:rPr>
              <a:t>. 145 НК РФ.</a:t>
            </a:r>
            <a:r>
              <a:rPr lang="ru-RU" sz="4400" b="1" spc="20" dirty="0">
                <a:solidFill>
                  <a:srgbClr val="004A82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1800" dirty="0" smtClean="0">
                <a:solidFill>
                  <a:srgbClr val="C00000"/>
                </a:solidFill>
                <a:sym typeface="Wingdings"/>
              </a:rPr>
              <a:t></a:t>
            </a:r>
            <a:r>
              <a:rPr lang="ru-RU" sz="1800" dirty="0" smtClean="0"/>
              <a:t> Плательщиком налога при УСН – рассчитывается по правилам, установленным ст</a:t>
            </a:r>
            <a:r>
              <a:rPr lang="ru-RU" sz="1800" dirty="0"/>
              <a:t>. </a:t>
            </a:r>
            <a:r>
              <a:rPr lang="ru-RU" sz="1800" dirty="0" smtClean="0"/>
              <a:t>346.15, </a:t>
            </a:r>
            <a:r>
              <a:rPr lang="ru-RU" sz="1800" dirty="0" err="1"/>
              <a:t>пп</a:t>
            </a:r>
            <a:r>
              <a:rPr lang="ru-RU" sz="1800" dirty="0"/>
              <a:t>. 1 и 3 п. 1 ст. 346.25 НК </a:t>
            </a:r>
            <a:r>
              <a:rPr lang="ru-RU" sz="1800" dirty="0" smtClean="0"/>
              <a:t>РФ </a:t>
            </a:r>
            <a:r>
              <a:rPr lang="ru-RU" sz="1800" i="1" dirty="0" smtClean="0"/>
              <a:t>(т.е</a:t>
            </a:r>
            <a:r>
              <a:rPr lang="ru-RU" sz="1800" i="1" dirty="0"/>
              <a:t>. кассовым </a:t>
            </a:r>
            <a:r>
              <a:rPr lang="ru-RU" sz="1800" i="1" dirty="0" smtClean="0"/>
              <a:t>методом)</a:t>
            </a:r>
            <a:r>
              <a:rPr lang="ru-RU" sz="1800" b="1" dirty="0" smtClean="0"/>
              <a:t>;</a:t>
            </a:r>
            <a:r>
              <a:rPr lang="ru-RU" sz="1800" dirty="0" smtClean="0"/>
              <a:t> </a:t>
            </a:r>
            <a:endParaRPr lang="ru-RU" sz="1800" dirty="0"/>
          </a:p>
          <a:p>
            <a:r>
              <a:rPr lang="ru-RU" sz="1800" dirty="0" smtClean="0">
                <a:solidFill>
                  <a:srgbClr val="C00000"/>
                </a:solidFill>
                <a:sym typeface="Wingdings"/>
              </a:rPr>
              <a:t></a:t>
            </a:r>
            <a:r>
              <a:rPr lang="ru-RU" sz="1800" dirty="0" smtClean="0">
                <a:sym typeface="Wingdings"/>
              </a:rPr>
              <a:t> </a:t>
            </a:r>
            <a:r>
              <a:rPr lang="ru-RU" sz="1800" dirty="0" smtClean="0"/>
              <a:t>ЮЛ </a:t>
            </a:r>
            <a:r>
              <a:rPr lang="ru-RU" sz="1800" dirty="0" smtClean="0"/>
              <a:t>и ИП, переходящих на УСН с других режимов - в </a:t>
            </a:r>
            <a:r>
              <a:rPr lang="ru-RU" sz="1800" dirty="0"/>
              <a:t>порядке, установленном </a:t>
            </a:r>
            <a:r>
              <a:rPr lang="ru-RU" sz="1800" dirty="0" smtClean="0"/>
              <a:t>главами </a:t>
            </a:r>
            <a:r>
              <a:rPr lang="ru-RU" sz="1800" dirty="0"/>
              <a:t>23, 25 или 26.1 НК </a:t>
            </a:r>
            <a:r>
              <a:rPr lang="ru-RU" sz="1800" dirty="0" smtClean="0"/>
              <a:t>РФ, </a:t>
            </a:r>
            <a:r>
              <a:rPr lang="ru-RU" sz="1800" dirty="0" smtClean="0"/>
              <a:t>Федеральным </a:t>
            </a:r>
            <a:r>
              <a:rPr lang="ru-RU" sz="1800" dirty="0"/>
              <a:t>законом от 25.02.2022г. № 17-ФЗ </a:t>
            </a:r>
            <a:r>
              <a:rPr lang="ru-RU" sz="1800" dirty="0" smtClean="0"/>
              <a:t>(Об Авто-УСН)</a:t>
            </a:r>
            <a:r>
              <a:rPr lang="ru-RU" sz="1800" dirty="0" smtClean="0"/>
              <a:t> </a:t>
            </a:r>
            <a:r>
              <a:rPr lang="ru-RU" sz="1800" i="1" dirty="0" smtClean="0"/>
              <a:t>(т.е</a:t>
            </a:r>
            <a:r>
              <a:rPr lang="ru-RU" sz="1800" i="1" dirty="0"/>
              <a:t>. кассовым методом или по </a:t>
            </a:r>
            <a:r>
              <a:rPr lang="ru-RU" sz="1800" i="1" dirty="0" smtClean="0"/>
              <a:t>начислению)</a:t>
            </a:r>
            <a:r>
              <a:rPr lang="ru-RU" sz="1800" b="1" dirty="0" smtClean="0"/>
              <a:t>;</a:t>
            </a:r>
            <a:r>
              <a:rPr lang="ru-RU" sz="1800" i="1" dirty="0" smtClean="0"/>
              <a:t> </a:t>
            </a:r>
            <a:endParaRPr lang="ru-RU" sz="1800" i="1" dirty="0" smtClean="0"/>
          </a:p>
          <a:p>
            <a:r>
              <a:rPr lang="ru-RU" sz="1800" b="1" dirty="0" smtClean="0">
                <a:solidFill>
                  <a:srgbClr val="C00000"/>
                </a:solidFill>
                <a:sym typeface="Wingdings"/>
              </a:rPr>
              <a:t>-</a:t>
            </a:r>
            <a:r>
              <a:rPr lang="ru-RU" sz="1800" dirty="0" smtClean="0">
                <a:sym typeface="Wingdings"/>
              </a:rPr>
              <a:t> </a:t>
            </a:r>
            <a:r>
              <a:rPr lang="ru-RU" sz="1800" dirty="0" smtClean="0"/>
              <a:t>При </a:t>
            </a:r>
            <a:r>
              <a:rPr lang="ru-RU" sz="1800" dirty="0"/>
              <a:t>определении дохода </a:t>
            </a:r>
            <a:r>
              <a:rPr lang="ru-RU" sz="1800" u="sng" dirty="0"/>
              <a:t>не учитываются</a:t>
            </a:r>
            <a:r>
              <a:rPr lang="ru-RU" sz="1800" dirty="0"/>
              <a:t> доходы в виде </a:t>
            </a:r>
            <a:r>
              <a:rPr lang="ru-RU" sz="1800" dirty="0" smtClean="0"/>
              <a:t>положительной курс. </a:t>
            </a:r>
            <a:r>
              <a:rPr lang="ru-RU" sz="1800" dirty="0"/>
              <a:t>разницы (п. 11 ч. 2 ст. 250 НК РФ), и доходы в виде </a:t>
            </a:r>
            <a:r>
              <a:rPr lang="ru-RU" sz="1800" dirty="0" smtClean="0"/>
              <a:t>субсидий </a:t>
            </a:r>
            <a:r>
              <a:rPr lang="ru-RU" sz="1800" b="1" dirty="0">
                <a:solidFill>
                  <a:srgbClr val="318F5C"/>
                </a:solidFill>
              </a:rPr>
              <a:t>(абз.7 п. 1 ст. 145</a:t>
            </a:r>
            <a:r>
              <a:rPr lang="ru-RU" sz="1800" b="1" dirty="0" smtClean="0">
                <a:solidFill>
                  <a:srgbClr val="318F5C"/>
                </a:solidFill>
              </a:rPr>
              <a:t>);</a:t>
            </a:r>
            <a:endParaRPr lang="ru-RU" sz="1800" b="1" dirty="0">
              <a:solidFill>
                <a:srgbClr val="318F5C"/>
              </a:solidFill>
            </a:endParaRPr>
          </a:p>
          <a:p>
            <a:endParaRPr lang="ru-RU" sz="800" b="1" dirty="0" smtClean="0">
              <a:solidFill>
                <a:srgbClr val="C00000"/>
              </a:solidFill>
              <a:sym typeface="Wingdings"/>
            </a:endParaRPr>
          </a:p>
          <a:p>
            <a:r>
              <a:rPr lang="ru-RU" sz="2400" b="1" dirty="0" smtClean="0">
                <a:solidFill>
                  <a:srgbClr val="CC0000"/>
                </a:solidFill>
              </a:rPr>
              <a:t>+</a:t>
            </a:r>
            <a:r>
              <a:rPr lang="ru-RU" sz="1800" dirty="0" smtClean="0"/>
              <a:t>В </a:t>
            </a:r>
            <a:r>
              <a:rPr lang="ru-RU" sz="1800" dirty="0"/>
              <a:t>случае, если </a:t>
            </a:r>
            <a:r>
              <a:rPr lang="ru-RU" sz="1800" dirty="0" smtClean="0"/>
              <a:t>ИП применял </a:t>
            </a:r>
            <a:r>
              <a:rPr lang="ru-RU" sz="1800" dirty="0"/>
              <a:t>одновременно </a:t>
            </a:r>
            <a:r>
              <a:rPr lang="ru-RU" sz="1800" dirty="0" smtClean="0"/>
              <a:t>ОСН </a:t>
            </a:r>
            <a:r>
              <a:rPr lang="ru-RU" sz="1800" dirty="0"/>
              <a:t>и </a:t>
            </a:r>
            <a:r>
              <a:rPr lang="ru-RU" sz="1800" dirty="0" smtClean="0"/>
              <a:t>ПСН, </a:t>
            </a:r>
            <a:r>
              <a:rPr lang="ru-RU" sz="1800" dirty="0"/>
              <a:t>либо </a:t>
            </a:r>
            <a:r>
              <a:rPr lang="ru-RU" sz="1800" dirty="0" smtClean="0"/>
              <a:t>ЕСХН и ПСН, </a:t>
            </a:r>
            <a:r>
              <a:rPr lang="ru-RU" sz="1800" dirty="0"/>
              <a:t>при </a:t>
            </a:r>
            <a:r>
              <a:rPr lang="ru-RU" sz="1800" dirty="0" smtClean="0"/>
              <a:t>определении величины доходов учитываются </a:t>
            </a:r>
            <a:r>
              <a:rPr lang="ru-RU" sz="1800" dirty="0"/>
              <a:t>доходы по обоим </a:t>
            </a:r>
            <a:r>
              <a:rPr lang="ru-RU" sz="1800" dirty="0" smtClean="0"/>
              <a:t>указанным налоговым режимам </a:t>
            </a:r>
            <a:r>
              <a:rPr lang="ru-RU" sz="1800" b="1" dirty="0" smtClean="0">
                <a:solidFill>
                  <a:srgbClr val="318F5C"/>
                </a:solidFill>
              </a:rPr>
              <a:t>(</a:t>
            </a:r>
            <a:r>
              <a:rPr lang="ru-RU" sz="1800" b="1" dirty="0">
                <a:solidFill>
                  <a:srgbClr val="318F5C"/>
                </a:solidFill>
              </a:rPr>
              <a:t>абз.8 </a:t>
            </a:r>
            <a:r>
              <a:rPr lang="ru-RU" sz="1800" b="1" dirty="0" smtClean="0">
                <a:solidFill>
                  <a:srgbClr val="318F5C"/>
                </a:solidFill>
              </a:rPr>
              <a:t>п</a:t>
            </a:r>
            <a:r>
              <a:rPr lang="ru-RU" sz="1800" b="1" dirty="0">
                <a:solidFill>
                  <a:srgbClr val="318F5C"/>
                </a:solidFill>
              </a:rPr>
              <a:t>. 1 ст. 145</a:t>
            </a:r>
            <a:r>
              <a:rPr lang="ru-RU" sz="1800" b="1" dirty="0" smtClean="0">
                <a:solidFill>
                  <a:srgbClr val="318F5C"/>
                </a:solidFill>
              </a:rPr>
              <a:t>)</a:t>
            </a:r>
            <a:r>
              <a:rPr lang="ru-RU" sz="1800" dirty="0" smtClean="0">
                <a:solidFill>
                  <a:srgbClr val="318F5C"/>
                </a:solidFill>
              </a:rPr>
              <a:t>.</a:t>
            </a:r>
            <a:endParaRPr lang="ru-RU" sz="1800" dirty="0"/>
          </a:p>
          <a:p>
            <a:r>
              <a:rPr lang="ru-RU" sz="2400" b="1" dirty="0" smtClean="0">
                <a:solidFill>
                  <a:srgbClr val="CC0000"/>
                </a:solidFill>
              </a:rPr>
              <a:t>+</a:t>
            </a:r>
            <a:r>
              <a:rPr lang="ru-RU" sz="1800" dirty="0" smtClean="0"/>
              <a:t>В </a:t>
            </a:r>
            <a:r>
              <a:rPr lang="ru-RU" sz="1800" dirty="0"/>
              <a:t>случае, если </a:t>
            </a:r>
            <a:r>
              <a:rPr lang="ru-RU" sz="1800" dirty="0" smtClean="0"/>
              <a:t>ИП </a:t>
            </a:r>
            <a:r>
              <a:rPr lang="ru-RU" sz="1800" dirty="0"/>
              <a:t>применяет (применял) в календарном году </a:t>
            </a:r>
            <a:r>
              <a:rPr lang="ru-RU" sz="1800" dirty="0" smtClean="0"/>
              <a:t>УСН, ПСН, </a:t>
            </a:r>
            <a:r>
              <a:rPr lang="ru-RU" sz="1800" dirty="0" err="1" smtClean="0"/>
              <a:t>АвтоУСН</a:t>
            </a:r>
            <a:r>
              <a:rPr lang="ru-RU" sz="1800" dirty="0" smtClean="0"/>
              <a:t>, </a:t>
            </a:r>
            <a:r>
              <a:rPr lang="ru-RU" sz="1800" dirty="0"/>
              <a:t>при определении величины </a:t>
            </a:r>
            <a:r>
              <a:rPr lang="ru-RU" sz="1800" dirty="0" smtClean="0"/>
              <a:t>доходов учитываются </a:t>
            </a:r>
            <a:r>
              <a:rPr lang="ru-RU" sz="1800" dirty="0"/>
              <a:t>доходы по всем указанным специальным налоговым режимам.</a:t>
            </a:r>
          </a:p>
          <a:p>
            <a:r>
              <a:rPr lang="ru-RU" sz="1800" b="1" dirty="0" smtClean="0">
                <a:solidFill>
                  <a:srgbClr val="318F5C"/>
                </a:solidFill>
              </a:rPr>
              <a:t>(абз.9 </a:t>
            </a:r>
            <a:r>
              <a:rPr lang="ru-RU" sz="1800" b="1" dirty="0" smtClean="0">
                <a:solidFill>
                  <a:srgbClr val="318F5C"/>
                </a:solidFill>
              </a:rPr>
              <a:t>п</a:t>
            </a:r>
            <a:r>
              <a:rPr lang="ru-RU" sz="1800" b="1" dirty="0">
                <a:solidFill>
                  <a:srgbClr val="318F5C"/>
                </a:solidFill>
              </a:rPr>
              <a:t>. 1 ст. 145</a:t>
            </a:r>
            <a:r>
              <a:rPr lang="ru-RU" sz="1800" b="1" dirty="0" smtClean="0">
                <a:solidFill>
                  <a:srgbClr val="318F5C"/>
                </a:solidFill>
              </a:rPr>
              <a:t>)</a:t>
            </a:r>
            <a:r>
              <a:rPr lang="ru-RU" sz="1800" dirty="0" smtClean="0">
                <a:solidFill>
                  <a:srgbClr val="318F5C"/>
                </a:solidFill>
              </a:rPr>
              <a:t>.</a:t>
            </a:r>
          </a:p>
          <a:p>
            <a:endParaRPr lang="ru-RU" sz="800" dirty="0" smtClean="0">
              <a:solidFill>
                <a:srgbClr val="C00000"/>
              </a:solidFill>
              <a:sym typeface="Wingdings"/>
            </a:endParaRPr>
          </a:p>
          <a:p>
            <a:r>
              <a:rPr lang="ru-RU" sz="1800" dirty="0" smtClean="0">
                <a:solidFill>
                  <a:srgbClr val="C00000"/>
                </a:solidFill>
                <a:sym typeface="Wingdings"/>
              </a:rPr>
              <a:t></a:t>
            </a:r>
            <a:r>
              <a:rPr lang="ru-RU" sz="1800" u="sng" dirty="0" smtClean="0"/>
              <a:t>вновь </a:t>
            </a:r>
            <a:r>
              <a:rPr lang="ru-RU" sz="1800" u="sng" dirty="0" smtClean="0"/>
              <a:t>созданные</a:t>
            </a:r>
            <a:r>
              <a:rPr lang="ru-RU" sz="1800" dirty="0" smtClean="0"/>
              <a:t> (вновь зарегистрированные) ЮЛ и ИП, </a:t>
            </a:r>
            <a:r>
              <a:rPr lang="ru-RU" sz="1800" dirty="0"/>
              <a:t>применяющие УСН, могут не уплачивать НДС с </a:t>
            </a:r>
            <a:r>
              <a:rPr lang="ru-RU" sz="1800" dirty="0" smtClean="0"/>
              <a:t>даты регистрации до тех пор, пока их доходы не превысят </a:t>
            </a:r>
            <a:r>
              <a:rPr lang="ru-RU" sz="1800" dirty="0"/>
              <a:t>60 </a:t>
            </a:r>
            <a:r>
              <a:rPr lang="ru-RU" sz="1800" dirty="0" smtClean="0"/>
              <a:t>млн. руб. </a:t>
            </a:r>
            <a:r>
              <a:rPr lang="ru-RU" sz="1800" b="1" dirty="0">
                <a:solidFill>
                  <a:srgbClr val="318F5C"/>
                </a:solidFill>
              </a:rPr>
              <a:t>(абз.6 п. 1 ст. 145)</a:t>
            </a:r>
            <a:r>
              <a:rPr lang="ru-RU" sz="1800" dirty="0" smtClean="0"/>
              <a:t>.</a:t>
            </a:r>
            <a:endParaRPr lang="ru-RU" sz="1800" dirty="0" smtClean="0">
              <a:solidFill>
                <a:srgbClr val="318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93465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100392" y="6021298"/>
            <a:ext cx="792088" cy="700191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fld id="{E20E89E6-FE54-4E13-859C-1FA908D70D39}" type="slidenum"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04664"/>
            <a:ext cx="7704856" cy="612068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just"/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60648"/>
            <a:ext cx="842493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20" dirty="0" smtClean="0">
                <a:solidFill>
                  <a:srgbClr val="004A82"/>
                </a:solidFill>
                <a:latin typeface="+mj-lt"/>
              </a:rPr>
              <a:t>Обязанности, </a:t>
            </a:r>
            <a:r>
              <a:rPr lang="ru-RU" sz="3200" b="1" spc="20" dirty="0">
                <a:solidFill>
                  <a:srgbClr val="004A82"/>
                </a:solidFill>
                <a:latin typeface="+mj-lt"/>
              </a:rPr>
              <a:t>которые сохраняются при </a:t>
            </a:r>
            <a:r>
              <a:rPr lang="ru-RU" sz="3200" b="1" spc="20" dirty="0" smtClean="0">
                <a:solidFill>
                  <a:srgbClr val="004A82"/>
                </a:solidFill>
                <a:latin typeface="+mj-lt"/>
              </a:rPr>
              <a:t>освобождении от НДС по </a:t>
            </a:r>
            <a:r>
              <a:rPr lang="ru-RU" sz="3200" b="1" spc="20" dirty="0">
                <a:solidFill>
                  <a:srgbClr val="004A82"/>
                </a:solidFill>
                <a:latin typeface="+mj-lt"/>
              </a:rPr>
              <a:t>ст. 145 НК РФ:</a:t>
            </a:r>
          </a:p>
          <a:p>
            <a:r>
              <a:rPr lang="ru-RU" sz="2800" dirty="0" smtClean="0">
                <a:solidFill>
                  <a:srgbClr val="C00000"/>
                </a:solidFill>
                <a:sym typeface="Webdings"/>
              </a:rPr>
              <a:t></a:t>
            </a:r>
            <a:r>
              <a:rPr lang="ru-RU" sz="2300" dirty="0" smtClean="0"/>
              <a:t>представлять </a:t>
            </a:r>
            <a:r>
              <a:rPr lang="ru-RU" sz="2300" b="1" dirty="0" smtClean="0"/>
              <a:t>декларации </a:t>
            </a:r>
            <a:r>
              <a:rPr lang="ru-RU" sz="2300" b="1" dirty="0"/>
              <a:t>по </a:t>
            </a:r>
            <a:r>
              <a:rPr lang="ru-RU" sz="2300" b="1" dirty="0" smtClean="0"/>
              <a:t>НДС</a:t>
            </a:r>
            <a:r>
              <a:rPr lang="ru-RU" sz="2300" dirty="0" smtClean="0"/>
              <a:t> при выставлении покупателям счетов-фактур </a:t>
            </a:r>
            <a:r>
              <a:rPr lang="ru-RU" sz="2300" dirty="0"/>
              <a:t>с </a:t>
            </a:r>
            <a:r>
              <a:rPr lang="ru-RU" sz="2300" dirty="0" smtClean="0"/>
              <a:t>НДС, а также при исполнении </a:t>
            </a:r>
            <a:r>
              <a:rPr lang="ru-RU" sz="2300" dirty="0"/>
              <a:t>обязанностей налогового агента по </a:t>
            </a:r>
            <a:r>
              <a:rPr lang="ru-RU" sz="2300" dirty="0" smtClean="0"/>
              <a:t>НДС </a:t>
            </a:r>
            <a:r>
              <a:rPr lang="ru-RU" sz="2300" b="1" dirty="0" smtClean="0">
                <a:solidFill>
                  <a:srgbClr val="318F5C"/>
                </a:solidFill>
              </a:rPr>
              <a:t>(</a:t>
            </a:r>
            <a:r>
              <a:rPr lang="ru-RU" sz="2300" b="1" dirty="0" err="1" smtClean="0">
                <a:solidFill>
                  <a:srgbClr val="318F5C"/>
                </a:solidFill>
              </a:rPr>
              <a:t>абз</a:t>
            </a:r>
            <a:r>
              <a:rPr lang="ru-RU" sz="2300" b="1" dirty="0" smtClean="0">
                <a:solidFill>
                  <a:srgbClr val="318F5C"/>
                </a:solidFill>
              </a:rPr>
              <a:t>. 1, 2 п. 5 ст.174 НК);</a:t>
            </a:r>
            <a:endParaRPr lang="ru-RU" sz="2300" b="1" dirty="0">
              <a:solidFill>
                <a:srgbClr val="318F5C"/>
              </a:solidFill>
            </a:endParaRPr>
          </a:p>
          <a:p>
            <a:endParaRPr lang="ru-RU" sz="2800" dirty="0" smtClean="0">
              <a:solidFill>
                <a:srgbClr val="C00000"/>
              </a:solidFill>
              <a:sym typeface="Webdings"/>
            </a:endParaRPr>
          </a:p>
          <a:p>
            <a:r>
              <a:rPr lang="ru-RU" sz="2800" dirty="0" smtClean="0">
                <a:solidFill>
                  <a:srgbClr val="C00000"/>
                </a:solidFill>
                <a:sym typeface="Webdings"/>
              </a:rPr>
              <a:t></a:t>
            </a:r>
            <a:r>
              <a:rPr lang="ru-RU" sz="2300" dirty="0">
                <a:sym typeface="Webdings"/>
              </a:rPr>
              <a:t>уплачивать НДС </a:t>
            </a:r>
            <a:r>
              <a:rPr lang="ru-RU" sz="2300" dirty="0" smtClean="0">
                <a:sym typeface="Webdings"/>
              </a:rPr>
              <a:t>при ввозе товаров на территорию РФ (</a:t>
            </a:r>
            <a:r>
              <a:rPr lang="ru-RU" sz="2300" b="1" dirty="0" smtClean="0">
                <a:solidFill>
                  <a:srgbClr val="318F5C"/>
                </a:solidFill>
                <a:sym typeface="Webdings"/>
              </a:rPr>
              <a:t>п</a:t>
            </a:r>
            <a:r>
              <a:rPr lang="ru-RU" sz="2300" b="1" dirty="0">
                <a:solidFill>
                  <a:srgbClr val="318F5C"/>
                </a:solidFill>
                <a:sym typeface="Webdings"/>
              </a:rPr>
              <a:t>. 3 ст. </a:t>
            </a:r>
            <a:r>
              <a:rPr lang="ru-RU" sz="2300" b="1" dirty="0" smtClean="0">
                <a:solidFill>
                  <a:srgbClr val="318F5C"/>
                </a:solidFill>
                <a:sym typeface="Webdings"/>
              </a:rPr>
              <a:t>145 НК РФ</a:t>
            </a:r>
            <a:r>
              <a:rPr lang="ru-RU" sz="2300" dirty="0" smtClean="0">
                <a:sym typeface="Webdings"/>
              </a:rPr>
              <a:t>)</a:t>
            </a:r>
            <a:r>
              <a:rPr lang="ru-RU" sz="2300" b="1" dirty="0" smtClean="0">
                <a:sym typeface="Webdings"/>
              </a:rPr>
              <a:t>;</a:t>
            </a:r>
            <a:endParaRPr lang="ru-RU" sz="2300" b="1" dirty="0">
              <a:sym typeface="Webdings"/>
            </a:endParaRPr>
          </a:p>
          <a:p>
            <a:endParaRPr lang="ru-RU" sz="2800" dirty="0" smtClean="0">
              <a:solidFill>
                <a:srgbClr val="C00000"/>
              </a:solidFill>
              <a:sym typeface="Webdings"/>
            </a:endParaRPr>
          </a:p>
          <a:p>
            <a:r>
              <a:rPr lang="ru-RU" sz="2800" dirty="0" smtClean="0">
                <a:solidFill>
                  <a:srgbClr val="C00000"/>
                </a:solidFill>
                <a:sym typeface="Webdings"/>
              </a:rPr>
              <a:t></a:t>
            </a:r>
            <a:r>
              <a:rPr lang="ru-RU" sz="2300" dirty="0" smtClean="0">
                <a:sym typeface="Webdings"/>
              </a:rPr>
              <a:t>если </a:t>
            </a:r>
            <a:r>
              <a:rPr lang="ru-RU" sz="2300" dirty="0"/>
              <a:t>УСН-</a:t>
            </a:r>
            <a:r>
              <a:rPr lang="ru-RU" sz="2300" dirty="0" err="1"/>
              <a:t>ки</a:t>
            </a:r>
            <a:r>
              <a:rPr lang="ru-RU" sz="2300" dirty="0"/>
              <a:t> </a:t>
            </a:r>
            <a:r>
              <a:rPr lang="ru-RU" sz="2300" dirty="0" smtClean="0"/>
              <a:t>являются посредниками, которые покупают </a:t>
            </a:r>
            <a:r>
              <a:rPr lang="ru-RU" sz="2300" dirty="0"/>
              <a:t>для принципалов, комитентов, доверителей  </a:t>
            </a:r>
            <a:r>
              <a:rPr lang="ru-RU" sz="2300" dirty="0" smtClean="0"/>
              <a:t>товары или услуги, и </a:t>
            </a:r>
            <a:r>
              <a:rPr lang="ru-RU" sz="2300" dirty="0" err="1" smtClean="0"/>
              <a:t>перевыставляют</a:t>
            </a:r>
            <a:r>
              <a:rPr lang="ru-RU" sz="2300" dirty="0" smtClean="0"/>
              <a:t> в их адрес счета-фактуры поставщиков, то в налоговый орган представляется </a:t>
            </a:r>
            <a:r>
              <a:rPr lang="ru-RU" sz="2300" b="1" dirty="0"/>
              <a:t>журнал учета полученных и выставленных </a:t>
            </a:r>
            <a:r>
              <a:rPr lang="ru-RU" sz="2300" b="1" dirty="0" smtClean="0"/>
              <a:t>счетов-фактур</a:t>
            </a:r>
            <a:r>
              <a:rPr lang="ru-RU" sz="2300" dirty="0" smtClean="0"/>
              <a:t> в электронном виде </a:t>
            </a:r>
            <a:r>
              <a:rPr lang="ru-RU" sz="2300" b="1" dirty="0" smtClean="0">
                <a:solidFill>
                  <a:srgbClr val="318F5C"/>
                </a:solidFill>
              </a:rPr>
              <a:t>(п</a:t>
            </a:r>
            <a:r>
              <a:rPr lang="ru-RU" sz="2300" b="1" dirty="0">
                <a:solidFill>
                  <a:srgbClr val="318F5C"/>
                </a:solidFill>
              </a:rPr>
              <a:t>. 5.2 </a:t>
            </a:r>
            <a:endParaRPr lang="ru-RU" sz="2300" b="1" dirty="0" smtClean="0">
              <a:solidFill>
                <a:srgbClr val="318F5C"/>
              </a:solidFill>
            </a:endParaRPr>
          </a:p>
          <a:p>
            <a:r>
              <a:rPr lang="ru-RU" sz="2300" b="1" dirty="0" smtClean="0">
                <a:solidFill>
                  <a:srgbClr val="318F5C"/>
                </a:solidFill>
              </a:rPr>
              <a:t>ст</a:t>
            </a:r>
            <a:r>
              <a:rPr lang="ru-RU" sz="2300" b="1" dirty="0">
                <a:solidFill>
                  <a:srgbClr val="318F5C"/>
                </a:solidFill>
              </a:rPr>
              <a:t>. 174 НК </a:t>
            </a:r>
            <a:r>
              <a:rPr lang="ru-RU" sz="2300" b="1" dirty="0" smtClean="0">
                <a:solidFill>
                  <a:srgbClr val="318F5C"/>
                </a:solidFill>
              </a:rPr>
              <a:t>РФ) </a:t>
            </a:r>
          </a:p>
        </p:txBody>
      </p:sp>
    </p:spTree>
    <p:extLst>
      <p:ext uri="{BB962C8B-B14F-4D97-AF65-F5344CB8AC3E}">
        <p14:creationId xmlns:p14="http://schemas.microsoft.com/office/powerpoint/2010/main" val="37710477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100392" y="6021298"/>
            <a:ext cx="792088" cy="700191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fld id="{E20E89E6-FE54-4E13-859C-1FA908D70D39}" type="slidenum"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404664"/>
            <a:ext cx="7776864" cy="612068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just"/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60648"/>
            <a:ext cx="777686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spc="20" dirty="0">
                <a:solidFill>
                  <a:srgbClr val="004A82"/>
                </a:solidFill>
                <a:latin typeface="+mj-lt"/>
              </a:rPr>
              <a:t>Уплата НДС по реализуемым товарам (работам, услугам) </a:t>
            </a:r>
            <a:r>
              <a:rPr lang="ru-RU" sz="2600" b="1" spc="20" dirty="0">
                <a:solidFill>
                  <a:srgbClr val="CC0000"/>
                </a:solidFill>
                <a:latin typeface="+mj-lt"/>
              </a:rPr>
              <a:t>после </a:t>
            </a:r>
            <a:r>
              <a:rPr lang="ru-RU" sz="2600" b="1" spc="20" dirty="0" smtClean="0">
                <a:solidFill>
                  <a:srgbClr val="CC0000"/>
                </a:solidFill>
                <a:latin typeface="+mj-lt"/>
              </a:rPr>
              <a:t>утраты </a:t>
            </a:r>
            <a:r>
              <a:rPr lang="ru-RU" sz="2600" b="1" spc="20" dirty="0">
                <a:solidFill>
                  <a:srgbClr val="CC0000"/>
                </a:solidFill>
                <a:latin typeface="+mj-lt"/>
              </a:rPr>
              <a:t>освобождения по ст. </a:t>
            </a:r>
            <a:r>
              <a:rPr lang="ru-RU" sz="2600" b="1" spc="20" dirty="0" smtClean="0">
                <a:solidFill>
                  <a:srgbClr val="CC0000"/>
                </a:solidFill>
                <a:latin typeface="+mj-lt"/>
              </a:rPr>
              <a:t>145 НК</a:t>
            </a:r>
            <a:r>
              <a:rPr lang="ru-RU" sz="2600" b="1" spc="20" dirty="0" smtClean="0">
                <a:solidFill>
                  <a:srgbClr val="004A82"/>
                </a:solidFill>
                <a:latin typeface="+mj-lt"/>
              </a:rPr>
              <a:t> </a:t>
            </a:r>
            <a:endParaRPr lang="ru-RU" sz="2600" b="1" spc="20" dirty="0">
              <a:solidFill>
                <a:srgbClr val="004A82"/>
              </a:solidFill>
              <a:latin typeface="+mj-lt"/>
            </a:endParaRPr>
          </a:p>
          <a:p>
            <a:endParaRPr lang="ru-RU" sz="800" b="1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C00000"/>
                </a:solidFill>
                <a:sym typeface="Wingdings"/>
              </a:rPr>
              <a:t></a:t>
            </a:r>
            <a:r>
              <a:rPr lang="ru-RU" sz="2400" dirty="0">
                <a:solidFill>
                  <a:srgbClr val="C00000"/>
                </a:solidFill>
                <a:sym typeface="Wingdings"/>
              </a:rPr>
              <a:t> </a:t>
            </a:r>
            <a:r>
              <a:rPr lang="ru-RU" sz="2400" u="sng" dirty="0" smtClean="0"/>
              <a:t>Если доходы </a:t>
            </a:r>
            <a:r>
              <a:rPr lang="en-US" sz="2400" u="sng" dirty="0" smtClean="0"/>
              <a:t>&gt;</a:t>
            </a:r>
            <a:r>
              <a:rPr lang="ru-RU" sz="2400" u="sng" dirty="0" smtClean="0"/>
              <a:t> </a:t>
            </a:r>
            <a:r>
              <a:rPr lang="ru-RU" sz="2400" u="sng" dirty="0"/>
              <a:t>60, но </a:t>
            </a:r>
            <a:r>
              <a:rPr lang="en-US" sz="2400" u="sng" dirty="0" smtClean="0"/>
              <a:t>≤</a:t>
            </a:r>
            <a:r>
              <a:rPr lang="ru-RU" sz="2400" u="sng" dirty="0" smtClean="0"/>
              <a:t> </a:t>
            </a:r>
            <a:r>
              <a:rPr lang="ru-RU" sz="2400" u="sng" dirty="0"/>
              <a:t>250млн.руб</a:t>
            </a:r>
            <a:r>
              <a:rPr lang="ru-RU" sz="2400" dirty="0" smtClean="0"/>
              <a:t>., то НДС уплачивается по </a:t>
            </a:r>
            <a:r>
              <a:rPr lang="ru-RU" sz="2400" dirty="0"/>
              <a:t>выбору по </a:t>
            </a:r>
            <a:r>
              <a:rPr lang="ru-RU" sz="2400" dirty="0" smtClean="0"/>
              <a:t>одной из ставок: </a:t>
            </a:r>
            <a:r>
              <a:rPr lang="ru-RU" sz="2400" dirty="0"/>
              <a:t>5, 7 или </a:t>
            </a:r>
            <a:r>
              <a:rPr lang="ru-RU" sz="2400" dirty="0" smtClean="0"/>
              <a:t>20% </a:t>
            </a:r>
            <a:r>
              <a:rPr lang="ru-RU" sz="2400" dirty="0"/>
              <a:t>с отгрузок (реализации), совершенных начиная с 1 числа месяца, следующего за месяцем, в котором доходы превысили 60млн.руб</a:t>
            </a:r>
            <a:r>
              <a:rPr lang="ru-RU" sz="2400" dirty="0" smtClean="0"/>
              <a:t>.</a:t>
            </a:r>
            <a:r>
              <a:rPr lang="ru-RU" sz="2400" b="1" dirty="0" smtClean="0"/>
              <a:t>- </a:t>
            </a:r>
            <a:r>
              <a:rPr lang="ru-RU" sz="2400" b="1" dirty="0" err="1">
                <a:solidFill>
                  <a:srgbClr val="318F5C"/>
                </a:solidFill>
              </a:rPr>
              <a:t>абз</a:t>
            </a:r>
            <a:r>
              <a:rPr lang="ru-RU" sz="2400" b="1" dirty="0">
                <a:solidFill>
                  <a:srgbClr val="318F5C"/>
                </a:solidFill>
              </a:rPr>
              <a:t>. 5 </a:t>
            </a:r>
            <a:r>
              <a:rPr lang="ru-RU" sz="2400" b="1" dirty="0" err="1">
                <a:solidFill>
                  <a:srgbClr val="318F5C"/>
                </a:solidFill>
              </a:rPr>
              <a:t>пп</a:t>
            </a:r>
            <a:r>
              <a:rPr lang="ru-RU" sz="2400" b="1" dirty="0">
                <a:solidFill>
                  <a:srgbClr val="318F5C"/>
                </a:solidFill>
              </a:rPr>
              <a:t>. 1 п. 8 ст. 164 </a:t>
            </a:r>
            <a:r>
              <a:rPr lang="ru-RU" sz="2400" b="1" dirty="0" smtClean="0">
                <a:solidFill>
                  <a:srgbClr val="318F5C"/>
                </a:solidFill>
              </a:rPr>
              <a:t>НК;</a:t>
            </a:r>
            <a:endParaRPr lang="ru-RU" sz="900" b="1" dirty="0" smtClean="0">
              <a:solidFill>
                <a:srgbClr val="318F5C"/>
              </a:solidFill>
            </a:endParaRPr>
          </a:p>
          <a:p>
            <a:pPr marL="342900" indent="-342900">
              <a:buFont typeface="Wingdings"/>
              <a:buChar char="è"/>
            </a:pPr>
            <a:endParaRPr lang="ru-RU" sz="800" b="1" dirty="0" smtClean="0"/>
          </a:p>
          <a:p>
            <a:pPr marL="342900" indent="-342900">
              <a:buFont typeface="Wingdings"/>
              <a:buChar char="è"/>
            </a:pPr>
            <a:endParaRPr lang="ru-RU" sz="800" b="1" dirty="0" smtClean="0"/>
          </a:p>
          <a:p>
            <a:r>
              <a:rPr lang="ru-RU" dirty="0">
                <a:solidFill>
                  <a:srgbClr val="C00000"/>
                </a:solidFill>
                <a:sym typeface="Wingdings"/>
              </a:rPr>
              <a:t></a:t>
            </a:r>
            <a:r>
              <a:rPr lang="ru-RU" sz="2400" dirty="0">
                <a:solidFill>
                  <a:srgbClr val="C00000"/>
                </a:solidFill>
                <a:sym typeface="Wingdings"/>
              </a:rPr>
              <a:t> </a:t>
            </a:r>
            <a:r>
              <a:rPr lang="ru-RU" sz="2400" u="sng" dirty="0" smtClean="0"/>
              <a:t>Если доходы </a:t>
            </a:r>
            <a:r>
              <a:rPr lang="en-US" sz="2400" u="sng" dirty="0" smtClean="0"/>
              <a:t>&gt; 250</a:t>
            </a:r>
            <a:r>
              <a:rPr lang="ru-RU" sz="2400" u="sng" dirty="0" err="1" smtClean="0"/>
              <a:t>млн.руб</a:t>
            </a:r>
            <a:r>
              <a:rPr lang="ru-RU" sz="2400" u="sng" dirty="0" smtClean="0"/>
              <a:t>., </a:t>
            </a:r>
            <a:r>
              <a:rPr lang="ru-RU" sz="2400" u="sng" dirty="0"/>
              <a:t>но </a:t>
            </a:r>
            <a:r>
              <a:rPr lang="ru-RU" sz="2400" u="sng" dirty="0" smtClean="0"/>
              <a:t>≤ 450млн.руб</a:t>
            </a:r>
            <a:r>
              <a:rPr lang="ru-RU" sz="2400" dirty="0" smtClean="0"/>
              <a:t>., то НДС уплачивается по </a:t>
            </a:r>
            <a:r>
              <a:rPr lang="ru-RU" sz="2400" dirty="0"/>
              <a:t>выбору по ставке 7 или </a:t>
            </a:r>
            <a:r>
              <a:rPr lang="ru-RU" sz="2400" dirty="0" smtClean="0"/>
              <a:t>20% </a:t>
            </a:r>
            <a:r>
              <a:rPr lang="ru-RU" sz="2400" dirty="0"/>
              <a:t>с отгрузок (реализации), совершенных начиная с 1 числа месяца, следующего за месяцем, в котором доходы превысили </a:t>
            </a:r>
            <a:r>
              <a:rPr lang="ru-RU" sz="2400" dirty="0" smtClean="0"/>
              <a:t>250млн.руб.</a:t>
            </a:r>
            <a:r>
              <a:rPr lang="ru-RU" sz="2400" b="1" dirty="0" smtClean="0"/>
              <a:t> </a:t>
            </a:r>
            <a:r>
              <a:rPr lang="ru-RU" sz="2400" b="1" dirty="0">
                <a:solidFill>
                  <a:srgbClr val="318F5C"/>
                </a:solidFill>
              </a:rPr>
              <a:t>- </a:t>
            </a:r>
            <a:r>
              <a:rPr lang="ru-RU" sz="2400" b="1" dirty="0" err="1">
                <a:solidFill>
                  <a:srgbClr val="318F5C"/>
                </a:solidFill>
              </a:rPr>
              <a:t>абз</a:t>
            </a:r>
            <a:r>
              <a:rPr lang="ru-RU" sz="2400" b="1" dirty="0">
                <a:solidFill>
                  <a:srgbClr val="318F5C"/>
                </a:solidFill>
              </a:rPr>
              <a:t>. </a:t>
            </a:r>
            <a:r>
              <a:rPr lang="ru-RU" sz="2400" b="1" dirty="0" smtClean="0">
                <a:solidFill>
                  <a:srgbClr val="318F5C"/>
                </a:solidFill>
              </a:rPr>
              <a:t>4 </a:t>
            </a:r>
            <a:r>
              <a:rPr lang="ru-RU" sz="2400" b="1" dirty="0" err="1">
                <a:solidFill>
                  <a:srgbClr val="318F5C"/>
                </a:solidFill>
              </a:rPr>
              <a:t>пп</a:t>
            </a:r>
            <a:r>
              <a:rPr lang="ru-RU" sz="2400" b="1" dirty="0">
                <a:solidFill>
                  <a:srgbClr val="318F5C"/>
                </a:solidFill>
              </a:rPr>
              <a:t>. 2 п. 8 ст. 164 </a:t>
            </a:r>
            <a:r>
              <a:rPr lang="ru-RU" sz="2400" b="1" dirty="0" smtClean="0">
                <a:solidFill>
                  <a:srgbClr val="318F5C"/>
                </a:solidFill>
              </a:rPr>
              <a:t>НК</a:t>
            </a:r>
            <a:r>
              <a:rPr lang="ru-RU" sz="2400" b="1" dirty="0" smtClean="0"/>
              <a:t>;</a:t>
            </a:r>
            <a:endParaRPr lang="ru-RU" sz="2000" b="1" dirty="0" smtClean="0"/>
          </a:p>
          <a:p>
            <a:pPr marL="342900" indent="-342900">
              <a:buFont typeface="Wingdings"/>
              <a:buChar char="è"/>
            </a:pPr>
            <a:endParaRPr lang="ru-RU" sz="800" dirty="0" smtClean="0"/>
          </a:p>
          <a:p>
            <a:pPr marL="342900" indent="-342900">
              <a:buFont typeface="Wingdings"/>
              <a:buChar char="è"/>
            </a:pPr>
            <a:endParaRPr lang="ru-RU" sz="800" dirty="0"/>
          </a:p>
          <a:p>
            <a:r>
              <a:rPr lang="ru-RU" sz="1400" dirty="0" smtClean="0">
                <a:solidFill>
                  <a:srgbClr val="C00000"/>
                </a:solidFill>
                <a:sym typeface="Wingdings"/>
              </a:rPr>
              <a:t></a:t>
            </a:r>
            <a:r>
              <a:rPr lang="ru-RU" sz="2000" dirty="0" smtClean="0"/>
              <a:t> </a:t>
            </a:r>
            <a:r>
              <a:rPr lang="ru-RU" sz="2000" u="sng" dirty="0" smtClean="0"/>
              <a:t>Если доходы </a:t>
            </a:r>
            <a:r>
              <a:rPr lang="ru-RU" sz="2000" u="sng" dirty="0"/>
              <a:t>с начала </a:t>
            </a:r>
            <a:r>
              <a:rPr lang="ru-RU" sz="2000" i="1" u="sng" dirty="0"/>
              <a:t>текущего года</a:t>
            </a:r>
            <a:r>
              <a:rPr lang="ru-RU" sz="2000" u="sng" dirty="0"/>
              <a:t> </a:t>
            </a:r>
            <a:r>
              <a:rPr lang="ru-RU" sz="2000" u="sng" dirty="0" smtClean="0"/>
              <a:t>превысили </a:t>
            </a:r>
            <a:r>
              <a:rPr lang="ru-RU" sz="2000" u="sng" dirty="0"/>
              <a:t>450млн.руб</a:t>
            </a:r>
            <a:r>
              <a:rPr lang="ru-RU" sz="2000" dirty="0"/>
              <a:t>., то </a:t>
            </a:r>
            <a:r>
              <a:rPr lang="ru-RU" sz="2000" dirty="0" smtClean="0"/>
              <a:t>по отгрузкам, совершенным с 1 </a:t>
            </a:r>
            <a:r>
              <a:rPr lang="ru-RU" sz="2000" dirty="0"/>
              <a:t>числа месяца, </a:t>
            </a:r>
            <a:r>
              <a:rPr lang="ru-RU" sz="2000" i="1" dirty="0"/>
              <a:t>в котором доход превысил 450млн.руб.</a:t>
            </a:r>
            <a:r>
              <a:rPr lang="ru-RU" sz="2000" dirty="0"/>
              <a:t>, </a:t>
            </a:r>
            <a:r>
              <a:rPr lang="ru-RU" sz="2000" dirty="0" smtClean="0"/>
              <a:t>УСН-к </a:t>
            </a:r>
            <a:r>
              <a:rPr lang="ru-RU" sz="2000" dirty="0"/>
              <a:t>обязан уплачивать НДС по ставке </a:t>
            </a:r>
            <a:r>
              <a:rPr lang="ru-RU" sz="2000" dirty="0" smtClean="0"/>
              <a:t>20% - </a:t>
            </a:r>
            <a:r>
              <a:rPr lang="ru-RU" sz="2000" b="1" dirty="0" err="1" smtClean="0">
                <a:solidFill>
                  <a:srgbClr val="318F5C"/>
                </a:solidFill>
              </a:rPr>
              <a:t>абз</a:t>
            </a:r>
            <a:r>
              <a:rPr lang="ru-RU" sz="2000" b="1" dirty="0" smtClean="0">
                <a:solidFill>
                  <a:srgbClr val="318F5C"/>
                </a:solidFill>
              </a:rPr>
              <a:t>. 5 </a:t>
            </a:r>
            <a:r>
              <a:rPr lang="ru-RU" sz="2000" b="1" dirty="0" err="1" smtClean="0">
                <a:solidFill>
                  <a:srgbClr val="318F5C"/>
                </a:solidFill>
              </a:rPr>
              <a:t>пп</a:t>
            </a:r>
            <a:r>
              <a:rPr lang="ru-RU" sz="2000" b="1" dirty="0" smtClean="0">
                <a:solidFill>
                  <a:srgbClr val="318F5C"/>
                </a:solidFill>
              </a:rPr>
              <a:t>. 2 п. 8 ст. 164 НК РФ</a:t>
            </a:r>
            <a:r>
              <a:rPr lang="ru-RU" sz="20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8793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100392" y="6021298"/>
            <a:ext cx="792088" cy="700191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fld id="{E20E89E6-FE54-4E13-859C-1FA908D70D39}" type="slidenum"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404664"/>
            <a:ext cx="7704856" cy="612068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just"/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60648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4A82"/>
                </a:solidFill>
              </a:rPr>
              <a:t>Уплата НДС УСН-</a:t>
            </a:r>
            <a:r>
              <a:rPr lang="ru-RU" sz="2400" b="1" dirty="0" err="1">
                <a:solidFill>
                  <a:srgbClr val="004A82"/>
                </a:solidFill>
              </a:rPr>
              <a:t>ками</a:t>
            </a:r>
            <a:r>
              <a:rPr lang="ru-RU" sz="2400" b="1" dirty="0">
                <a:solidFill>
                  <a:srgbClr val="004A82"/>
                </a:solidFill>
              </a:rPr>
              <a:t>, которые не имеют права с начала года использовать освобождение по ст.145, производится в зависимости от </a:t>
            </a:r>
            <a:r>
              <a:rPr lang="ru-RU" sz="2400" b="1" dirty="0" smtClean="0">
                <a:solidFill>
                  <a:srgbClr val="004A82"/>
                </a:solidFill>
              </a:rPr>
              <a:t>а</a:t>
            </a:r>
            <a:r>
              <a:rPr lang="ru-RU" sz="2400" b="1" dirty="0">
                <a:solidFill>
                  <a:srgbClr val="004A82"/>
                </a:solidFill>
              </a:rPr>
              <a:t>) величины дохода в предыдущем году и </a:t>
            </a:r>
            <a:endParaRPr lang="ru-RU" sz="2400" b="1" dirty="0" smtClean="0">
              <a:solidFill>
                <a:srgbClr val="004A82"/>
              </a:solidFill>
            </a:endParaRPr>
          </a:p>
          <a:p>
            <a:r>
              <a:rPr lang="ru-RU" sz="2400" b="1" dirty="0" smtClean="0">
                <a:solidFill>
                  <a:srgbClr val="004A82"/>
                </a:solidFill>
              </a:rPr>
              <a:t>б</a:t>
            </a:r>
            <a:r>
              <a:rPr lang="ru-RU" sz="2400" b="1" dirty="0">
                <a:solidFill>
                  <a:srgbClr val="004A82"/>
                </a:solidFill>
              </a:rPr>
              <a:t>) с учетом суммы доходов в текущем году:</a:t>
            </a:r>
          </a:p>
          <a:p>
            <a:r>
              <a:rPr lang="ru-RU" sz="2400" dirty="0" smtClean="0">
                <a:solidFill>
                  <a:srgbClr val="C00000"/>
                </a:solidFill>
                <a:sym typeface="Webdings"/>
              </a:rPr>
              <a:t></a:t>
            </a:r>
            <a:r>
              <a:rPr lang="ru-RU" sz="2000" dirty="0"/>
              <a:t>УСН-</a:t>
            </a:r>
            <a:r>
              <a:rPr lang="ru-RU" sz="2000" dirty="0" err="1"/>
              <a:t>ки</a:t>
            </a:r>
            <a:r>
              <a:rPr lang="ru-RU" sz="2000" dirty="0"/>
              <a:t>, у которых в предыдущем году сумма доходов была </a:t>
            </a:r>
            <a:r>
              <a:rPr lang="ru-RU" sz="2000" u="sng" dirty="0"/>
              <a:t>более 60млн.руб., но не превысила в совокупности 250млн.руб</a:t>
            </a:r>
            <a:r>
              <a:rPr lang="ru-RU" sz="2000" dirty="0"/>
              <a:t>., исчисляют НДС с отгрузок, совершенных </a:t>
            </a:r>
            <a:r>
              <a:rPr lang="ru-RU" sz="2000" dirty="0" smtClean="0"/>
              <a:t>с 01.01.2025, </a:t>
            </a:r>
            <a:r>
              <a:rPr lang="ru-RU" sz="2000" dirty="0"/>
              <a:t>по ставке по выбору 5, 7 или 20% (</a:t>
            </a:r>
            <a:r>
              <a:rPr lang="ru-RU" sz="2000" b="1" dirty="0" err="1">
                <a:solidFill>
                  <a:srgbClr val="318F5C"/>
                </a:solidFill>
              </a:rPr>
              <a:t>абз</a:t>
            </a:r>
            <a:r>
              <a:rPr lang="ru-RU" sz="2000" b="1" dirty="0">
                <a:solidFill>
                  <a:srgbClr val="318F5C"/>
                </a:solidFill>
              </a:rPr>
              <a:t>. 2 и 3 </a:t>
            </a:r>
            <a:r>
              <a:rPr lang="ru-RU" sz="2000" b="1" dirty="0" err="1">
                <a:solidFill>
                  <a:srgbClr val="318F5C"/>
                </a:solidFill>
              </a:rPr>
              <a:t>пп</a:t>
            </a:r>
            <a:r>
              <a:rPr lang="ru-RU" sz="2000" b="1" dirty="0">
                <a:solidFill>
                  <a:srgbClr val="318F5C"/>
                </a:solidFill>
              </a:rPr>
              <a:t>. 1 п. 8 ст. 164 НК РФ</a:t>
            </a:r>
            <a:r>
              <a:rPr lang="ru-RU" sz="2000" dirty="0"/>
              <a:t>). </a:t>
            </a:r>
            <a:r>
              <a:rPr lang="ru-RU" sz="2000" i="1" dirty="0" smtClean="0"/>
              <a:t>В 2025г. начиная </a:t>
            </a:r>
            <a:r>
              <a:rPr lang="ru-RU" sz="2000" i="1" dirty="0"/>
              <a:t>с 1-го числа месяца, следующего за месяцем, в котором </a:t>
            </a:r>
            <a:r>
              <a:rPr lang="ru-RU" sz="2000" i="1" dirty="0" smtClean="0"/>
              <a:t>доход с начала текущего года превысил 250млн.руб., </a:t>
            </a:r>
            <a:r>
              <a:rPr lang="ru-RU" sz="2000" dirty="0" smtClean="0"/>
              <a:t>НДС с новых отгрузок исчисляется по ставке </a:t>
            </a:r>
            <a:r>
              <a:rPr lang="ru-RU" sz="2000" dirty="0"/>
              <a:t>7 или 20% (</a:t>
            </a:r>
            <a:r>
              <a:rPr lang="ru-RU" sz="2000" b="1" dirty="0" err="1">
                <a:solidFill>
                  <a:srgbClr val="318F5C"/>
                </a:solidFill>
              </a:rPr>
              <a:t>абз</a:t>
            </a:r>
            <a:r>
              <a:rPr lang="ru-RU" sz="2000" b="1" dirty="0">
                <a:solidFill>
                  <a:srgbClr val="318F5C"/>
                </a:solidFill>
              </a:rPr>
              <a:t>. 5 </a:t>
            </a:r>
            <a:r>
              <a:rPr lang="ru-RU" sz="2000" b="1" dirty="0" err="1">
                <a:solidFill>
                  <a:srgbClr val="318F5C"/>
                </a:solidFill>
              </a:rPr>
              <a:t>пп</a:t>
            </a:r>
            <a:r>
              <a:rPr lang="ru-RU" sz="2000" b="1" dirty="0">
                <a:solidFill>
                  <a:srgbClr val="318F5C"/>
                </a:solidFill>
              </a:rPr>
              <a:t>. 1 п. 8 ст. 164 НК РФ</a:t>
            </a:r>
            <a:r>
              <a:rPr lang="ru-RU" sz="2000" dirty="0"/>
              <a:t>). </a:t>
            </a:r>
          </a:p>
          <a:p>
            <a:r>
              <a:rPr lang="ru-RU" sz="2400" dirty="0" smtClean="0">
                <a:solidFill>
                  <a:srgbClr val="C00000"/>
                </a:solidFill>
                <a:sym typeface="Webdings"/>
              </a:rPr>
              <a:t></a:t>
            </a:r>
            <a:r>
              <a:rPr lang="ru-RU" sz="2000" dirty="0" smtClean="0"/>
              <a:t> УСН-</a:t>
            </a:r>
            <a:r>
              <a:rPr lang="ru-RU" sz="2000" dirty="0" err="1" smtClean="0"/>
              <a:t>ки</a:t>
            </a:r>
            <a:r>
              <a:rPr lang="ru-RU" sz="2000" dirty="0"/>
              <a:t>, у которых в предыдущем году сумма доходов была </a:t>
            </a:r>
            <a:r>
              <a:rPr lang="ru-RU" sz="2000" u="sng" dirty="0"/>
              <a:t>более 60млн.руб., но не превысила в совокупности 450млн.руб</a:t>
            </a:r>
            <a:r>
              <a:rPr lang="ru-RU" sz="2000" dirty="0"/>
              <a:t>., исчисляют НДС с отгрузок, совершенных </a:t>
            </a:r>
            <a:r>
              <a:rPr lang="ru-RU" sz="2000" dirty="0" smtClean="0"/>
              <a:t>с 01.01.2025г., </a:t>
            </a:r>
            <a:r>
              <a:rPr lang="ru-RU" sz="2000" dirty="0"/>
              <a:t>по ставке по выбору 7 </a:t>
            </a:r>
            <a:endParaRPr lang="ru-RU" sz="2000" dirty="0" smtClean="0"/>
          </a:p>
          <a:p>
            <a:r>
              <a:rPr lang="ru-RU" sz="2000" dirty="0" smtClean="0"/>
              <a:t>или </a:t>
            </a:r>
            <a:r>
              <a:rPr lang="ru-RU" sz="2000" dirty="0"/>
              <a:t>20% (</a:t>
            </a:r>
            <a:r>
              <a:rPr lang="ru-RU" sz="2000" b="1" dirty="0" err="1">
                <a:solidFill>
                  <a:srgbClr val="318F5C"/>
                </a:solidFill>
              </a:rPr>
              <a:t>абз</a:t>
            </a:r>
            <a:r>
              <a:rPr lang="ru-RU" sz="2000" b="1" dirty="0">
                <a:solidFill>
                  <a:srgbClr val="318F5C"/>
                </a:solidFill>
              </a:rPr>
              <a:t>. 2 и 3 </a:t>
            </a:r>
            <a:r>
              <a:rPr lang="ru-RU" sz="2000" b="1" dirty="0" err="1">
                <a:solidFill>
                  <a:srgbClr val="318F5C"/>
                </a:solidFill>
              </a:rPr>
              <a:t>пп</a:t>
            </a:r>
            <a:r>
              <a:rPr lang="ru-RU" sz="2000" b="1" dirty="0">
                <a:solidFill>
                  <a:srgbClr val="318F5C"/>
                </a:solidFill>
              </a:rPr>
              <a:t>. 2 п. 8 ст. 164 НК РФ</a:t>
            </a:r>
            <a:r>
              <a:rPr lang="ru-RU" sz="2000" dirty="0"/>
              <a:t>). Как только у таких УСН-ков сумма дохода в текущем году превысила 450млн.руб., они, </a:t>
            </a:r>
            <a:r>
              <a:rPr lang="ru-RU" sz="2000" i="1" dirty="0"/>
              <a:t>начиная с 1-го числа месяца, в котором имело место указанное превышение</a:t>
            </a:r>
            <a:r>
              <a:rPr lang="ru-RU" sz="2000" dirty="0"/>
              <a:t>, должны применять ставку 20% (</a:t>
            </a:r>
            <a:r>
              <a:rPr lang="ru-RU" sz="2000" b="1" dirty="0" err="1">
                <a:solidFill>
                  <a:srgbClr val="318F5C"/>
                </a:solidFill>
              </a:rPr>
              <a:t>абз</a:t>
            </a:r>
            <a:r>
              <a:rPr lang="ru-RU" sz="2000" b="1" dirty="0">
                <a:solidFill>
                  <a:srgbClr val="318F5C"/>
                </a:solidFill>
              </a:rPr>
              <a:t>. 5 </a:t>
            </a:r>
            <a:r>
              <a:rPr lang="ru-RU" sz="2000" b="1" dirty="0" err="1">
                <a:solidFill>
                  <a:srgbClr val="318F5C"/>
                </a:solidFill>
              </a:rPr>
              <a:t>пп</a:t>
            </a:r>
            <a:r>
              <a:rPr lang="ru-RU" sz="2000" b="1" dirty="0">
                <a:solidFill>
                  <a:srgbClr val="318F5C"/>
                </a:solidFill>
              </a:rPr>
              <a:t>. 2 п. 8 ст. 164 НК РФ</a:t>
            </a:r>
            <a:r>
              <a:rPr lang="ru-RU" sz="20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6852430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100392" y="6021298"/>
            <a:ext cx="792088" cy="700191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fld id="{E20E89E6-FE54-4E13-859C-1FA908D70D39}" type="slidenum"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404664"/>
            <a:ext cx="7704856" cy="612068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just"/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60648"/>
            <a:ext cx="813690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4A82"/>
                </a:solidFill>
              </a:rPr>
              <a:t>II</a:t>
            </a:r>
            <a:r>
              <a:rPr lang="ru-RU" sz="2800" b="1" dirty="0">
                <a:solidFill>
                  <a:srgbClr val="004A82"/>
                </a:solidFill>
              </a:rPr>
              <a:t>. О вычетах НДС</a:t>
            </a:r>
            <a:r>
              <a:rPr lang="ru-RU" sz="2800" dirty="0">
                <a:solidFill>
                  <a:srgbClr val="004A82"/>
                </a:solidFill>
              </a:rPr>
              <a:t>.</a:t>
            </a:r>
            <a:r>
              <a:rPr lang="ru-RU" sz="2200" dirty="0" smtClean="0">
                <a:solidFill>
                  <a:srgbClr val="004A82"/>
                </a:solidFill>
              </a:rPr>
              <a:t> </a:t>
            </a:r>
            <a:endParaRPr lang="ru-RU" sz="2200" dirty="0">
              <a:solidFill>
                <a:srgbClr val="004A82"/>
              </a:solidFill>
            </a:endParaRPr>
          </a:p>
          <a:p>
            <a:r>
              <a:rPr lang="ru-RU" sz="3600" dirty="0" smtClean="0">
                <a:solidFill>
                  <a:srgbClr val="C00000"/>
                </a:solidFill>
                <a:sym typeface="Webdings"/>
              </a:rPr>
              <a:t></a:t>
            </a:r>
            <a:r>
              <a:rPr lang="ru-RU" sz="2400" dirty="0" smtClean="0"/>
              <a:t>Лица</a:t>
            </a:r>
            <a:r>
              <a:rPr lang="ru-RU" sz="2400" dirty="0"/>
              <a:t>, применяющие УСН в текущем году, имеют право на вычет НДС </a:t>
            </a:r>
            <a:r>
              <a:rPr lang="ru-RU" sz="2400" dirty="0" smtClean="0"/>
              <a:t>по приобретаемым товарам (работам, услугам) только если они </a:t>
            </a:r>
            <a:r>
              <a:rPr lang="ru-RU" sz="2400" b="1" dirty="0" smtClean="0"/>
              <a:t>предназначены</a:t>
            </a:r>
            <a:r>
              <a:rPr lang="ru-RU" sz="2400" dirty="0" smtClean="0"/>
              <a:t> для операций по реализации товаров (работ, услуг), по которым налог будет исчисляться по </a:t>
            </a:r>
            <a:r>
              <a:rPr lang="ru-RU" sz="2400" dirty="0"/>
              <a:t>ставке </a:t>
            </a:r>
            <a:r>
              <a:rPr lang="ru-RU" sz="2400" dirty="0" smtClean="0"/>
              <a:t>20 или 10%. </a:t>
            </a:r>
          </a:p>
          <a:p>
            <a:endParaRPr lang="ru-RU" sz="2200" b="1" dirty="0" smtClean="0">
              <a:solidFill>
                <a:srgbClr val="C00000"/>
              </a:solidFill>
              <a:sym typeface="Wingdings 2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sym typeface="Wingdings 2"/>
              </a:rPr>
              <a:t></a:t>
            </a:r>
            <a:r>
              <a:rPr lang="ru-RU" sz="2400" dirty="0">
                <a:sym typeface="Wingdings 2"/>
              </a:rPr>
              <a:t>Если приобретаемые товары (работы, услуги) </a:t>
            </a:r>
            <a:r>
              <a:rPr lang="ru-RU" sz="2400" b="1" dirty="0" smtClean="0"/>
              <a:t>предназначены</a:t>
            </a:r>
            <a:r>
              <a:rPr lang="ru-RU" sz="2400" dirty="0" smtClean="0"/>
              <a:t> для использования в операциях, по которым будут применяться </a:t>
            </a:r>
            <a:r>
              <a:rPr lang="ru-RU" sz="2400" dirty="0"/>
              <a:t>ставки 5 </a:t>
            </a:r>
            <a:r>
              <a:rPr lang="ru-RU" sz="2400" dirty="0" smtClean="0"/>
              <a:t>% или 7%, </a:t>
            </a:r>
            <a:r>
              <a:rPr lang="ru-RU" sz="2400" dirty="0"/>
              <a:t>а также в </a:t>
            </a:r>
            <a:r>
              <a:rPr lang="ru-RU" sz="2400" dirty="0" smtClean="0"/>
              <a:t>операциях, по которым НП освобожден от исполнения обязанностей НП по </a:t>
            </a:r>
            <a:r>
              <a:rPr lang="ru-RU" sz="2400" dirty="0"/>
              <a:t>ст. 145 НК РФ, права на вычеты входного НДС </a:t>
            </a:r>
            <a:r>
              <a:rPr lang="ru-RU" sz="2400" dirty="0" smtClean="0"/>
              <a:t>не </a:t>
            </a:r>
            <a:r>
              <a:rPr lang="ru-RU" sz="2400" dirty="0"/>
              <a:t>имеется </a:t>
            </a:r>
            <a:r>
              <a:rPr lang="ru-RU" sz="2400" dirty="0" smtClean="0"/>
              <a:t>(</a:t>
            </a:r>
            <a:r>
              <a:rPr lang="ru-RU" sz="2400" dirty="0"/>
              <a:t>налог учитывается в покупной стоимости </a:t>
            </a:r>
            <a:r>
              <a:rPr lang="ru-RU" sz="2400" dirty="0" smtClean="0"/>
              <a:t>на основании </a:t>
            </a:r>
            <a:r>
              <a:rPr lang="ru-RU" sz="2400" b="1" dirty="0" smtClean="0">
                <a:solidFill>
                  <a:srgbClr val="318F5C"/>
                </a:solidFill>
              </a:rPr>
              <a:t>пп.3 и 8 </a:t>
            </a:r>
            <a:r>
              <a:rPr lang="ru-RU" sz="2400" b="1" dirty="0">
                <a:solidFill>
                  <a:srgbClr val="318F5C"/>
                </a:solidFill>
              </a:rPr>
              <a:t>п. </a:t>
            </a:r>
            <a:r>
              <a:rPr lang="ru-RU" sz="2400" b="1" dirty="0" smtClean="0">
                <a:solidFill>
                  <a:srgbClr val="318F5C"/>
                </a:solidFill>
              </a:rPr>
              <a:t>2 ст</a:t>
            </a:r>
            <a:r>
              <a:rPr lang="ru-RU" sz="2400" b="1" dirty="0">
                <a:solidFill>
                  <a:srgbClr val="318F5C"/>
                </a:solidFill>
              </a:rPr>
              <a:t>. 170 НК РФ</a:t>
            </a:r>
            <a:r>
              <a:rPr lang="ru-RU" sz="2400" dirty="0" smtClean="0"/>
              <a:t>).</a:t>
            </a:r>
          </a:p>
          <a:p>
            <a:endParaRPr lang="ru-RU" sz="2200" dirty="0"/>
          </a:p>
          <a:p>
            <a:r>
              <a:rPr lang="ru-RU" sz="2200" dirty="0" smtClean="0"/>
              <a:t>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5438439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100392" y="6021298"/>
            <a:ext cx="792088" cy="700191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fld id="{E20E89E6-FE54-4E13-859C-1FA908D70D39}" type="slidenum"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404664"/>
            <a:ext cx="7704856" cy="612068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just"/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60648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4A82"/>
                </a:solidFill>
              </a:rPr>
              <a:t>УСН-</a:t>
            </a:r>
            <a:r>
              <a:rPr lang="ru-RU" sz="2400" b="1" dirty="0" err="1" smtClean="0">
                <a:solidFill>
                  <a:srgbClr val="004A82"/>
                </a:solidFill>
              </a:rPr>
              <a:t>ки</a:t>
            </a:r>
            <a:r>
              <a:rPr lang="ru-RU" sz="2400" b="1" dirty="0">
                <a:solidFill>
                  <a:srgbClr val="004A82"/>
                </a:solidFill>
              </a:rPr>
              <a:t>, применяющие ставку 5 или 7%, вправе </a:t>
            </a:r>
            <a:r>
              <a:rPr lang="ru-RU" sz="2400" b="1" dirty="0" smtClean="0">
                <a:solidFill>
                  <a:srgbClr val="004A82"/>
                </a:solidFill>
              </a:rPr>
              <a:t>предъявить </a:t>
            </a:r>
            <a:r>
              <a:rPr lang="ru-RU" sz="2400" b="1" dirty="0">
                <a:solidFill>
                  <a:srgbClr val="004A82"/>
                </a:solidFill>
              </a:rPr>
              <a:t>к </a:t>
            </a:r>
            <a:r>
              <a:rPr lang="ru-RU" sz="2400" b="1" dirty="0" smtClean="0">
                <a:solidFill>
                  <a:srgbClr val="004A82"/>
                </a:solidFill>
              </a:rPr>
              <a:t>вычету:</a:t>
            </a:r>
            <a:endParaRPr lang="ru-RU" sz="2400" b="1" dirty="0">
              <a:solidFill>
                <a:srgbClr val="004A82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  <a:sym typeface="Wingdings"/>
              </a:rPr>
              <a:t></a:t>
            </a:r>
            <a:r>
              <a:rPr lang="ru-RU" sz="2400" dirty="0" smtClean="0"/>
              <a:t> </a:t>
            </a:r>
            <a:r>
              <a:rPr lang="ru-RU" sz="2400" dirty="0"/>
              <a:t>суммы </a:t>
            </a:r>
            <a:r>
              <a:rPr lang="ru-RU" sz="2400" dirty="0" smtClean="0"/>
              <a:t>НДС, </a:t>
            </a:r>
            <a:r>
              <a:rPr lang="ru-RU" sz="2400" dirty="0"/>
              <a:t>начисленные ими при реализации товаров (работ, услуг) или при получении авансовых платежей, </a:t>
            </a:r>
            <a:r>
              <a:rPr lang="ru-RU" sz="2400" b="1" dirty="0">
                <a:solidFill>
                  <a:srgbClr val="C00000"/>
                </a:solidFill>
              </a:rPr>
              <a:t>в случае возврата</a:t>
            </a:r>
            <a:r>
              <a:rPr lang="ru-RU" sz="2400" dirty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этих товаров </a:t>
            </a:r>
            <a:r>
              <a:rPr lang="ru-RU" sz="2400" dirty="0" smtClean="0"/>
              <a:t>или </a:t>
            </a:r>
            <a:r>
              <a:rPr lang="ru-RU" sz="2400" dirty="0"/>
              <a:t>авансовых платежей покупателю </a:t>
            </a:r>
            <a:r>
              <a:rPr lang="ru-RU" sz="2400" b="1" dirty="0">
                <a:solidFill>
                  <a:srgbClr val="318F5C"/>
                </a:solidFill>
              </a:rPr>
              <a:t>(п. 5 ст. 171 НК РФ);</a:t>
            </a:r>
            <a:r>
              <a:rPr lang="ru-RU" sz="2400" dirty="0"/>
              <a:t> </a:t>
            </a:r>
          </a:p>
          <a:p>
            <a:endParaRPr lang="ru-RU" sz="2400" dirty="0" smtClean="0"/>
          </a:p>
          <a:p>
            <a:r>
              <a:rPr lang="ru-RU" sz="2400" b="1" dirty="0">
                <a:solidFill>
                  <a:srgbClr val="C00000"/>
                </a:solidFill>
                <a:sym typeface="Wingdings"/>
              </a:rPr>
              <a:t></a:t>
            </a:r>
            <a:r>
              <a:rPr lang="ru-RU" sz="2400" dirty="0" smtClean="0"/>
              <a:t> </a:t>
            </a:r>
            <a:r>
              <a:rPr lang="ru-RU" sz="2400" dirty="0"/>
              <a:t>суммы налога, ранее исчисленные с сумм полученных авансовых платежей, при отгрузке (реализации) в счет этих авансов товаров (работ, услуг), когда налог исчисляется к уплате </a:t>
            </a:r>
            <a:r>
              <a:rPr lang="ru-RU" sz="2400" dirty="0" smtClean="0"/>
              <a:t>во второй раз </a:t>
            </a:r>
            <a:r>
              <a:rPr lang="ru-RU" sz="2400" b="1" dirty="0" smtClean="0">
                <a:solidFill>
                  <a:srgbClr val="318F5C"/>
                </a:solidFill>
              </a:rPr>
              <a:t>(п</a:t>
            </a:r>
            <a:r>
              <a:rPr lang="ru-RU" sz="2400" b="1" dirty="0">
                <a:solidFill>
                  <a:srgbClr val="318F5C"/>
                </a:solidFill>
              </a:rPr>
              <a:t>. 8 ст. 171, ст. 167 НК РФ);</a:t>
            </a:r>
            <a:r>
              <a:rPr lang="ru-RU" sz="2400" b="1" dirty="0"/>
              <a:t> </a:t>
            </a:r>
          </a:p>
          <a:p>
            <a:endParaRPr lang="ru-RU" sz="2400" dirty="0" smtClean="0"/>
          </a:p>
          <a:p>
            <a:r>
              <a:rPr lang="ru-RU" sz="2400" b="1" dirty="0" smtClean="0">
                <a:solidFill>
                  <a:srgbClr val="C00000"/>
                </a:solidFill>
                <a:sym typeface="Wingdings"/>
              </a:rPr>
              <a:t></a:t>
            </a:r>
            <a:r>
              <a:rPr lang="ru-RU" sz="2400" dirty="0" smtClean="0"/>
              <a:t> суммы НДС, начисленной при отгрузке товаров (работ, услуг), </a:t>
            </a:r>
            <a:r>
              <a:rPr lang="ru-RU" sz="2400" b="1" dirty="0" smtClean="0">
                <a:solidFill>
                  <a:srgbClr val="C00000"/>
                </a:solidFill>
              </a:rPr>
              <a:t>при уменьшении их стоимости </a:t>
            </a:r>
            <a:r>
              <a:rPr lang="ru-RU" sz="2400" dirty="0" smtClean="0"/>
              <a:t>на величину разницы между ценой до уменьшения </a:t>
            </a:r>
            <a:r>
              <a:rPr lang="ru-RU" sz="2400" b="1" dirty="0" smtClean="0"/>
              <a:t>-</a:t>
            </a:r>
            <a:r>
              <a:rPr lang="ru-RU" sz="2400" dirty="0" smtClean="0"/>
              <a:t> после уменьшения </a:t>
            </a:r>
            <a:r>
              <a:rPr lang="ru-RU" sz="2400" b="1" dirty="0" smtClean="0">
                <a:solidFill>
                  <a:srgbClr val="318F5C"/>
                </a:solidFill>
              </a:rPr>
              <a:t>(</a:t>
            </a:r>
            <a:r>
              <a:rPr lang="ru-RU" sz="2400" b="1" dirty="0">
                <a:solidFill>
                  <a:srgbClr val="318F5C"/>
                </a:solidFill>
              </a:rPr>
              <a:t>п. 13 </a:t>
            </a:r>
            <a:endParaRPr lang="ru-RU" sz="2400" b="1" dirty="0" smtClean="0">
              <a:solidFill>
                <a:srgbClr val="318F5C"/>
              </a:solidFill>
            </a:endParaRPr>
          </a:p>
          <a:p>
            <a:r>
              <a:rPr lang="ru-RU" sz="2400" b="1" dirty="0" smtClean="0">
                <a:solidFill>
                  <a:srgbClr val="318F5C"/>
                </a:solidFill>
              </a:rPr>
              <a:t>ст</a:t>
            </a:r>
            <a:r>
              <a:rPr lang="ru-RU" sz="2400" b="1" dirty="0">
                <a:solidFill>
                  <a:srgbClr val="318F5C"/>
                </a:solidFill>
              </a:rPr>
              <a:t>. 171</a:t>
            </a:r>
            <a:r>
              <a:rPr lang="ru-RU" sz="2400" b="1" dirty="0" smtClean="0">
                <a:solidFill>
                  <a:srgbClr val="318F5C"/>
                </a:solidFill>
              </a:rPr>
              <a:t>).</a:t>
            </a:r>
            <a:endParaRPr lang="ru-RU" sz="2400" dirty="0">
              <a:solidFill>
                <a:srgbClr val="318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729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FCCE">
            <a:alpha val="92941"/>
          </a:srgbClr>
        </a:solidFill>
        <a:ln w="12700">
          <a:solidFill>
            <a:schemeClr val="tx1"/>
          </a:solidFill>
        </a:ln>
      </a:spPr>
      <a:bodyPr rtlCol="0" anchor="ctr"/>
      <a:lstStyle>
        <a:defPPr algn="ctr">
          <a:defRPr b="1" dirty="0">
            <a:solidFill>
              <a:schemeClr val="accent4">
                <a:lumMod val="7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3_Present_FNS2012_A4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FCCE">
            <a:alpha val="92941"/>
          </a:srgbClr>
        </a:solidFill>
        <a:ln w="12700">
          <a:solidFill>
            <a:schemeClr val="tx1"/>
          </a:solidFill>
        </a:ln>
      </a:spPr>
      <a:bodyPr rtlCol="0" anchor="ctr"/>
      <a:lstStyle>
        <a:defPPr algn="ctr">
          <a:defRPr b="1" dirty="0">
            <a:solidFill>
              <a:schemeClr val="accent4">
                <a:lumMod val="7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Несмиянов_ 27.08.2014(Коллегия).pptx [Автосохраненный]</Template>
  <TotalTime>25254</TotalTime>
  <Words>1604</Words>
  <Application>Microsoft Office PowerPoint</Application>
  <PresentationFormat>Экран (4:3)</PresentationFormat>
  <Paragraphs>109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2_Present_FNS2012_A4</vt:lpstr>
      <vt:lpstr>3_Present_FNS2012_A4</vt:lpstr>
      <vt:lpstr>        «Изменения в уплате НДС с 01.01.2025г.»  главный государственный налоговый инспектор отдела налогообложения юридических лиц  СПИРИН ВИТАЛИЙ ВИКТОРОВИЧ  Челябинск, 2024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UFNS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Слайды к докладу начальника отдела налогообложения юридических лиц     И.Н. Несмиянова    «Об организации  работы  по снижению сумм заявленных убытков по результатам контрольно - аналитической работы налоговых органов»  Челябинск, 2014</dc:title>
  <dc:creator>7400-23-000</dc:creator>
  <cp:lastModifiedBy>Спирин Виталий Викторович</cp:lastModifiedBy>
  <cp:revision>1205</cp:revision>
  <cp:lastPrinted>2023-12-19T06:20:05Z</cp:lastPrinted>
  <dcterms:created xsi:type="dcterms:W3CDTF">2014-08-25T05:22:51Z</dcterms:created>
  <dcterms:modified xsi:type="dcterms:W3CDTF">2024-11-11T11:47:23Z</dcterms:modified>
</cp:coreProperties>
</file>